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78" r:id="rId2"/>
    <p:sldId id="342" r:id="rId3"/>
    <p:sldId id="320" r:id="rId4"/>
    <p:sldId id="259" r:id="rId5"/>
    <p:sldId id="343" r:id="rId6"/>
    <p:sldId id="344" r:id="rId7"/>
    <p:sldId id="261" r:id="rId8"/>
    <p:sldId id="346" r:id="rId9"/>
    <p:sldId id="374" r:id="rId10"/>
    <p:sldId id="376" r:id="rId11"/>
    <p:sldId id="262" r:id="rId12"/>
    <p:sldId id="263" r:id="rId13"/>
    <p:sldId id="264" r:id="rId14"/>
    <p:sldId id="266" r:id="rId15"/>
    <p:sldId id="321" r:id="rId16"/>
    <p:sldId id="337" r:id="rId17"/>
    <p:sldId id="338" r:id="rId18"/>
    <p:sldId id="348" r:id="rId19"/>
    <p:sldId id="349" r:id="rId20"/>
    <p:sldId id="350" r:id="rId21"/>
    <p:sldId id="351" r:id="rId22"/>
    <p:sldId id="265" r:id="rId23"/>
    <p:sldId id="336" r:id="rId24"/>
    <p:sldId id="369" r:id="rId25"/>
    <p:sldId id="356" r:id="rId26"/>
    <p:sldId id="370" r:id="rId27"/>
    <p:sldId id="353" r:id="rId28"/>
    <p:sldId id="372" r:id="rId29"/>
    <p:sldId id="371" r:id="rId30"/>
    <p:sldId id="355" r:id="rId31"/>
    <p:sldId id="358" r:id="rId32"/>
    <p:sldId id="363" r:id="rId33"/>
    <p:sldId id="364" r:id="rId34"/>
    <p:sldId id="365" r:id="rId35"/>
    <p:sldId id="268" r:id="rId36"/>
    <p:sldId id="269" r:id="rId37"/>
    <p:sldId id="272" r:id="rId38"/>
    <p:sldId id="271" r:id="rId39"/>
    <p:sldId id="273" r:id="rId40"/>
    <p:sldId id="274" r:id="rId41"/>
    <p:sldId id="275" r:id="rId42"/>
    <p:sldId id="334" r:id="rId43"/>
    <p:sldId id="379" r:id="rId44"/>
    <p:sldId id="323" r:id="rId45"/>
    <p:sldId id="276" r:id="rId46"/>
    <p:sldId id="278" r:id="rId47"/>
    <p:sldId id="324" r:id="rId48"/>
    <p:sldId id="277" r:id="rId49"/>
    <p:sldId id="280" r:id="rId50"/>
    <p:sldId id="281" r:id="rId51"/>
    <p:sldId id="279" r:id="rId52"/>
    <p:sldId id="380" r:id="rId53"/>
    <p:sldId id="283" r:id="rId54"/>
    <p:sldId id="382" r:id="rId55"/>
    <p:sldId id="384" r:id="rId56"/>
    <p:sldId id="325" r:id="rId57"/>
    <p:sldId id="284" r:id="rId58"/>
    <p:sldId id="329" r:id="rId59"/>
    <p:sldId id="326" r:id="rId60"/>
    <p:sldId id="285" r:id="rId61"/>
    <p:sldId id="330" r:id="rId62"/>
    <p:sldId id="331" r:id="rId63"/>
    <p:sldId id="286" r:id="rId64"/>
    <p:sldId id="287" r:id="rId65"/>
    <p:sldId id="288" r:id="rId66"/>
    <p:sldId id="289" r:id="rId67"/>
    <p:sldId id="290" r:id="rId68"/>
    <p:sldId id="291" r:id="rId69"/>
    <p:sldId id="339" r:id="rId70"/>
    <p:sldId id="292" r:id="rId71"/>
    <p:sldId id="293" r:id="rId72"/>
    <p:sldId id="332" r:id="rId73"/>
    <p:sldId id="333" r:id="rId74"/>
    <p:sldId id="296" r:id="rId75"/>
    <p:sldId id="297" r:id="rId76"/>
    <p:sldId id="298" r:id="rId77"/>
    <p:sldId id="299" r:id="rId78"/>
    <p:sldId id="301" r:id="rId79"/>
    <p:sldId id="300" r:id="rId80"/>
    <p:sldId id="302" r:id="rId81"/>
    <p:sldId id="304" r:id="rId82"/>
    <p:sldId id="303" r:id="rId83"/>
    <p:sldId id="340" r:id="rId84"/>
    <p:sldId id="341" r:id="rId85"/>
    <p:sldId id="305" r:id="rId86"/>
    <p:sldId id="315" r:id="rId87"/>
    <p:sldId id="316" r:id="rId88"/>
    <p:sldId id="317" r:id="rId89"/>
    <p:sldId id="306" r:id="rId90"/>
    <p:sldId id="308" r:id="rId91"/>
    <p:sldId id="307" r:id="rId92"/>
    <p:sldId id="309" r:id="rId93"/>
    <p:sldId id="310" r:id="rId94"/>
    <p:sldId id="311" r:id="rId95"/>
    <p:sldId id="312" r:id="rId96"/>
    <p:sldId id="313" r:id="rId97"/>
    <p:sldId id="314" r:id="rId98"/>
    <p:sldId id="258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FuKWsgQCnVDHHBUKp0HpdQ==" hashData="9VhKXXH+7fCNiZysnER9A1xcYwA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245794"/>
    <a:srgbClr val="33CC33"/>
    <a:srgbClr val="FF00FF"/>
    <a:srgbClr val="000099"/>
    <a:srgbClr val="6699FF"/>
    <a:srgbClr val="5B82FF"/>
    <a:srgbClr val="537CFF"/>
    <a:srgbClr val="336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6" autoAdjust="0"/>
    <p:restoredTop sz="95599" autoAdjust="0"/>
  </p:normalViewPr>
  <p:slideViewPr>
    <p:cSldViewPr>
      <p:cViewPr varScale="1">
        <p:scale>
          <a:sx n="38" d="100"/>
          <a:sy n="38" d="100"/>
        </p:scale>
        <p:origin x="-91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eh%20Su%20Yean\Desktop\Observed%20Field%20Data%20(Nov28%20to%2029,%20080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G:\Lab_Active\Post%20PhD\Teaching-Supervision\MSG%20327\Book1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G:\Lab_Active\Post%20PhD\Teaching-Supervision\MSG%20327\Book1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J:\Lab_Active\Post%20PhD\Teaching-Supervision\MSG%20327\Book1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Lab_Active\Post%20PhD\Teaching-Supervision\MSG%20327\Book1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Lab_Active\Post%20PhD\Teaching-Supervision\MSG%20327\Book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88407699037721E-2"/>
          <c:y val="5.1400554097404488E-2"/>
          <c:w val="0.88340806357538681"/>
          <c:h val="0.75772850084916055"/>
        </c:manualLayout>
      </c:layout>
      <c:scatterChart>
        <c:scatterStyle val="lineMarker"/>
        <c:varyColors val="0"/>
        <c:ser>
          <c:idx val="0"/>
          <c:order val="0"/>
          <c:tx>
            <c:v>A1</c:v>
          </c:tx>
          <c:spPr>
            <a:ln w="15875"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1.3800000000000001</c:v>
                </c:pt>
                <c:pt idx="1">
                  <c:v>2.15</c:v>
                </c:pt>
                <c:pt idx="2">
                  <c:v>3.3099999999999987</c:v>
                </c:pt>
                <c:pt idx="3">
                  <c:v>5.1099999999999985</c:v>
                </c:pt>
                <c:pt idx="4">
                  <c:v>8.7399999999999984</c:v>
                </c:pt>
                <c:pt idx="5">
                  <c:v>8.3800000000000008</c:v>
                </c:pt>
                <c:pt idx="6">
                  <c:v>8.42</c:v>
                </c:pt>
                <c:pt idx="7">
                  <c:v>9.129999999999999</c:v>
                </c:pt>
                <c:pt idx="8">
                  <c:v>8.2399999999999984</c:v>
                </c:pt>
                <c:pt idx="9">
                  <c:v>8.0400000000000009</c:v>
                </c:pt>
                <c:pt idx="10">
                  <c:v>5.74</c:v>
                </c:pt>
                <c:pt idx="11">
                  <c:v>3.69</c:v>
                </c:pt>
                <c:pt idx="12">
                  <c:v>2.98</c:v>
                </c:pt>
                <c:pt idx="13">
                  <c:v>2.64</c:v>
                </c:pt>
                <c:pt idx="14">
                  <c:v>2.3299999999999987</c:v>
                </c:pt>
                <c:pt idx="15">
                  <c:v>2.1800000000000002</c:v>
                </c:pt>
                <c:pt idx="16">
                  <c:v>2.3699999999999997</c:v>
                </c:pt>
              </c:numCache>
            </c:numRef>
          </c:yVal>
          <c:smooth val="0"/>
        </c:ser>
        <c:ser>
          <c:idx val="2"/>
          <c:order val="1"/>
          <c:tx>
            <c:v>B1</c:v>
          </c:tx>
          <c:spPr>
            <a:ln w="15875">
              <a:solidFill>
                <a:srgbClr val="0000CC"/>
              </a:solidFill>
            </a:ln>
          </c:spPr>
          <c:marker>
            <c:symbol val="square"/>
            <c:size val="8"/>
            <c:spPr>
              <a:solidFill>
                <a:srgbClr val="0000CC"/>
              </a:solidFill>
              <a:ln>
                <a:solidFill>
                  <a:srgbClr val="0000CC"/>
                </a:solidFill>
              </a:ln>
            </c:spPr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Sheet1!$D$2:$D$18</c:f>
              <c:numCache>
                <c:formatCode>General</c:formatCode>
                <c:ptCount val="17"/>
                <c:pt idx="0">
                  <c:v>0.78</c:v>
                </c:pt>
                <c:pt idx="1">
                  <c:v>1.49</c:v>
                </c:pt>
                <c:pt idx="2">
                  <c:v>3.63</c:v>
                </c:pt>
                <c:pt idx="3">
                  <c:v>4.6399999999999997</c:v>
                </c:pt>
                <c:pt idx="4">
                  <c:v>8.9</c:v>
                </c:pt>
                <c:pt idx="5">
                  <c:v>9.6399999999999988</c:v>
                </c:pt>
                <c:pt idx="6">
                  <c:v>10.39</c:v>
                </c:pt>
                <c:pt idx="7">
                  <c:v>9.93</c:v>
                </c:pt>
                <c:pt idx="8">
                  <c:v>10.18</c:v>
                </c:pt>
                <c:pt idx="9">
                  <c:v>9.7100000000000009</c:v>
                </c:pt>
                <c:pt idx="10">
                  <c:v>6.34</c:v>
                </c:pt>
                <c:pt idx="11">
                  <c:v>4.99</c:v>
                </c:pt>
                <c:pt idx="12">
                  <c:v>3.8299999999999987</c:v>
                </c:pt>
                <c:pt idx="13">
                  <c:v>3.36</c:v>
                </c:pt>
                <c:pt idx="14">
                  <c:v>3.09</c:v>
                </c:pt>
                <c:pt idx="15">
                  <c:v>2.57</c:v>
                </c:pt>
                <c:pt idx="16">
                  <c:v>2.64</c:v>
                </c:pt>
              </c:numCache>
            </c:numRef>
          </c:yVal>
          <c:smooth val="0"/>
        </c:ser>
        <c:ser>
          <c:idx val="4"/>
          <c:order val="2"/>
          <c:tx>
            <c:v>C1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Sheet1!$F$2:$F$18</c:f>
              <c:numCache>
                <c:formatCode>General</c:formatCode>
                <c:ptCount val="17"/>
                <c:pt idx="0">
                  <c:v>1.25</c:v>
                </c:pt>
                <c:pt idx="1">
                  <c:v>1.6800000000000042</c:v>
                </c:pt>
                <c:pt idx="2">
                  <c:v>3.11</c:v>
                </c:pt>
                <c:pt idx="3">
                  <c:v>4.45</c:v>
                </c:pt>
                <c:pt idx="4">
                  <c:v>6.51</c:v>
                </c:pt>
                <c:pt idx="5">
                  <c:v>7.2</c:v>
                </c:pt>
                <c:pt idx="6">
                  <c:v>8.52</c:v>
                </c:pt>
                <c:pt idx="7">
                  <c:v>10.040000000000001</c:v>
                </c:pt>
                <c:pt idx="8">
                  <c:v>10.55</c:v>
                </c:pt>
                <c:pt idx="9">
                  <c:v>8.7800000000000011</c:v>
                </c:pt>
                <c:pt idx="10">
                  <c:v>5.75</c:v>
                </c:pt>
                <c:pt idx="11">
                  <c:v>4.0199999999999996</c:v>
                </c:pt>
                <c:pt idx="12">
                  <c:v>2.9299999999999997</c:v>
                </c:pt>
                <c:pt idx="13">
                  <c:v>2.7600000000000002</c:v>
                </c:pt>
                <c:pt idx="14">
                  <c:v>2.4099999999999997</c:v>
                </c:pt>
                <c:pt idx="15">
                  <c:v>2.13</c:v>
                </c:pt>
                <c:pt idx="16">
                  <c:v>2.5499999999999998</c:v>
                </c:pt>
              </c:numCache>
            </c:numRef>
          </c:yVal>
          <c:smooth val="0"/>
        </c:ser>
        <c:ser>
          <c:idx val="1"/>
          <c:order val="3"/>
          <c:tx>
            <c:v>A2</c:v>
          </c:tx>
          <c:spPr>
            <a:ln w="15875"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  <c:pt idx="0">
                  <c:v>1.02</c:v>
                </c:pt>
                <c:pt idx="1">
                  <c:v>1.83</c:v>
                </c:pt>
                <c:pt idx="2">
                  <c:v>2.68</c:v>
                </c:pt>
                <c:pt idx="3">
                  <c:v>4.25</c:v>
                </c:pt>
                <c:pt idx="4">
                  <c:v>5.13</c:v>
                </c:pt>
                <c:pt idx="5">
                  <c:v>4.8199999999999985</c:v>
                </c:pt>
                <c:pt idx="6">
                  <c:v>6.29</c:v>
                </c:pt>
                <c:pt idx="7">
                  <c:v>7.25</c:v>
                </c:pt>
                <c:pt idx="8">
                  <c:v>6.73</c:v>
                </c:pt>
                <c:pt idx="9">
                  <c:v>6.44</c:v>
                </c:pt>
                <c:pt idx="10">
                  <c:v>5.07</c:v>
                </c:pt>
                <c:pt idx="11">
                  <c:v>3.23</c:v>
                </c:pt>
                <c:pt idx="12">
                  <c:v>2.66</c:v>
                </c:pt>
                <c:pt idx="13">
                  <c:v>2.1</c:v>
                </c:pt>
                <c:pt idx="14">
                  <c:v>1.82</c:v>
                </c:pt>
                <c:pt idx="15">
                  <c:v>1.6600000000000001</c:v>
                </c:pt>
                <c:pt idx="16">
                  <c:v>1.9900000000000042</c:v>
                </c:pt>
              </c:numCache>
            </c:numRef>
          </c:yVal>
          <c:smooth val="0"/>
        </c:ser>
        <c:ser>
          <c:idx val="3"/>
          <c:order val="4"/>
          <c:tx>
            <c:v>B2</c:v>
          </c:tx>
          <c:spPr>
            <a:ln w="15875">
              <a:solidFill>
                <a:srgbClr val="0000CC"/>
              </a:solidFill>
            </a:ln>
          </c:spPr>
          <c:marker>
            <c:symbol val="square"/>
            <c:size val="8"/>
            <c:spPr>
              <a:solidFill>
                <a:schemeClr val="bg1"/>
              </a:solidFill>
              <a:ln>
                <a:solidFill>
                  <a:srgbClr val="0000CC"/>
                </a:solidFill>
              </a:ln>
            </c:spPr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Sheet1!$E$2:$E$18</c:f>
              <c:numCache>
                <c:formatCode>General</c:formatCode>
                <c:ptCount val="17"/>
                <c:pt idx="0">
                  <c:v>0.55000000000000004</c:v>
                </c:pt>
                <c:pt idx="1">
                  <c:v>0.73000000000000065</c:v>
                </c:pt>
                <c:pt idx="2">
                  <c:v>2.92</c:v>
                </c:pt>
                <c:pt idx="3">
                  <c:v>3.05</c:v>
                </c:pt>
                <c:pt idx="4">
                  <c:v>6.8</c:v>
                </c:pt>
                <c:pt idx="5">
                  <c:v>7.41</c:v>
                </c:pt>
                <c:pt idx="6">
                  <c:v>8.66</c:v>
                </c:pt>
                <c:pt idx="7">
                  <c:v>7.78</c:v>
                </c:pt>
                <c:pt idx="8">
                  <c:v>8.6</c:v>
                </c:pt>
                <c:pt idx="9">
                  <c:v>6.1599999999999975</c:v>
                </c:pt>
                <c:pt idx="10">
                  <c:v>5.53</c:v>
                </c:pt>
                <c:pt idx="11">
                  <c:v>4.68</c:v>
                </c:pt>
                <c:pt idx="12">
                  <c:v>3.69</c:v>
                </c:pt>
                <c:pt idx="13">
                  <c:v>2.92</c:v>
                </c:pt>
                <c:pt idx="14">
                  <c:v>2.5499999999999998</c:v>
                </c:pt>
                <c:pt idx="15">
                  <c:v>2.04</c:v>
                </c:pt>
                <c:pt idx="16">
                  <c:v>2.11</c:v>
                </c:pt>
              </c:numCache>
            </c:numRef>
          </c:yVal>
          <c:smooth val="0"/>
        </c:ser>
        <c:ser>
          <c:idx val="5"/>
          <c:order val="5"/>
          <c:tx>
            <c:v>C2</c:v>
          </c:tx>
          <c:spPr>
            <a:ln w="31750">
              <a:solidFill>
                <a:srgbClr val="FF0000"/>
              </a:solidFill>
              <a:prstDash val="sysDash"/>
            </a:ln>
          </c:spPr>
          <c:marker>
            <c:symbol val="none"/>
          </c:marker>
          <c:xVal>
            <c:numRef>
              <c:f>Sheet1!$A$2:$A$18</c:f>
              <c:numCache>
                <c:formatCode>h:mm</c:formatCode>
                <c:ptCount val="17"/>
                <c:pt idx="0">
                  <c:v>0.33333333333333331</c:v>
                </c:pt>
                <c:pt idx="1">
                  <c:v>0.37500000000000105</c:v>
                </c:pt>
                <c:pt idx="2">
                  <c:v>0.41666666666666802</c:v>
                </c:pt>
                <c:pt idx="3">
                  <c:v>0.45833333333333293</c:v>
                </c:pt>
                <c:pt idx="4">
                  <c:v>0.54166666666666596</c:v>
                </c:pt>
                <c:pt idx="5">
                  <c:v>0.58333333333333259</c:v>
                </c:pt>
                <c:pt idx="6">
                  <c:v>0.62500000000000222</c:v>
                </c:pt>
                <c:pt idx="7">
                  <c:v>0.66666666666666663</c:v>
                </c:pt>
                <c:pt idx="8">
                  <c:v>0.70833333333333304</c:v>
                </c:pt>
                <c:pt idx="9">
                  <c:v>0.75000000000000222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1.0833333333333299</c:v>
                </c:pt>
                <c:pt idx="14">
                  <c:v>1.1666666666666701</c:v>
                </c:pt>
                <c:pt idx="15">
                  <c:v>1.25</c:v>
                </c:pt>
                <c:pt idx="16">
                  <c:v>1.3333333333333299</c:v>
                </c:pt>
              </c:numCache>
            </c:numRef>
          </c:xVal>
          <c:yVal>
            <c:numRef>
              <c:f>Sheet1!$G$2:$G$18</c:f>
              <c:numCache>
                <c:formatCode>General</c:formatCode>
                <c:ptCount val="17"/>
                <c:pt idx="0">
                  <c:v>1.0900000000000001</c:v>
                </c:pt>
                <c:pt idx="1">
                  <c:v>1.43</c:v>
                </c:pt>
                <c:pt idx="2">
                  <c:v>2.77</c:v>
                </c:pt>
                <c:pt idx="3">
                  <c:v>3.18</c:v>
                </c:pt>
                <c:pt idx="4">
                  <c:v>5.74</c:v>
                </c:pt>
                <c:pt idx="5">
                  <c:v>6.71</c:v>
                </c:pt>
                <c:pt idx="6">
                  <c:v>7.42</c:v>
                </c:pt>
                <c:pt idx="7">
                  <c:v>7.94</c:v>
                </c:pt>
                <c:pt idx="8">
                  <c:v>8.83</c:v>
                </c:pt>
                <c:pt idx="9">
                  <c:v>8.39</c:v>
                </c:pt>
                <c:pt idx="10">
                  <c:v>5.55</c:v>
                </c:pt>
                <c:pt idx="11">
                  <c:v>3.8299999999999987</c:v>
                </c:pt>
                <c:pt idx="12">
                  <c:v>2.3499999999999988</c:v>
                </c:pt>
                <c:pt idx="13">
                  <c:v>1.83</c:v>
                </c:pt>
                <c:pt idx="14">
                  <c:v>1.7200000000000004</c:v>
                </c:pt>
                <c:pt idx="15">
                  <c:v>1.6400000000000001</c:v>
                </c:pt>
                <c:pt idx="16">
                  <c:v>2.06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11008"/>
        <c:axId val="50412544"/>
      </c:scatterChart>
      <c:valAx>
        <c:axId val="50411008"/>
        <c:scaling>
          <c:orientation val="minMax"/>
          <c:max val="1.4"/>
          <c:min val="0.25"/>
        </c:scaling>
        <c:delete val="0"/>
        <c:axPos val="b"/>
        <c:numFmt formatCode="h:mm" sourceLinked="1"/>
        <c:majorTickMark val="out"/>
        <c:minorTickMark val="in"/>
        <c:tickLblPos val="nextTo"/>
        <c:spPr>
          <a:ln>
            <a:solidFill>
              <a:schemeClr val="tx1"/>
            </a:solidFill>
          </a:ln>
        </c:spPr>
        <c:crossAx val="50412544"/>
        <c:crosses val="autoZero"/>
        <c:crossBetween val="midCat"/>
        <c:majorUnit val="0.25"/>
        <c:minorUnit val="4.1666666666666692E-2"/>
      </c:valAx>
      <c:valAx>
        <c:axId val="504125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5041100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4715266841644792"/>
          <c:y val="0.30319152814231559"/>
          <c:w val="0.35006955380577431"/>
          <c:h val="0.21306138815981424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400"/>
      </a:pPr>
      <a:endParaRPr lang="ms-MY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111111111110819E-2"/>
          <c:y val="5.092592592592593E-2"/>
          <c:w val="0.88333333333333341"/>
          <c:h val="0.8333333333333337"/>
        </c:manualLayout>
      </c:layout>
      <c:scatterChart>
        <c:scatterStyle val="smoothMarker"/>
        <c:varyColors val="0"/>
        <c:ser>
          <c:idx val="0"/>
          <c:order val="0"/>
          <c:spPr>
            <a:ln w="508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'Fig. 5.3'!$B$2:$B$12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9.5</c:v>
                </c:pt>
              </c:numCache>
            </c:numRef>
          </c:xVal>
          <c:yVal>
            <c:numRef>
              <c:f>'Fig. 5.3'!$C$2:$C$12</c:f>
              <c:numCache>
                <c:formatCode>General</c:formatCode>
                <c:ptCount val="11"/>
                <c:pt idx="0">
                  <c:v>0.70000000000000062</c:v>
                </c:pt>
                <c:pt idx="1">
                  <c:v>0.51857275447719997</c:v>
                </c:pt>
                <c:pt idx="2">
                  <c:v>0.38416814526582305</c:v>
                </c:pt>
                <c:pt idx="3">
                  <c:v>0.28459876181842325</c:v>
                </c:pt>
                <c:pt idx="4">
                  <c:v>0.2108359483385415</c:v>
                </c:pt>
                <c:pt idx="5">
                  <c:v>0.15619111210390091</c:v>
                </c:pt>
                <c:pt idx="6">
                  <c:v>0.11570922175511195</c:v>
                </c:pt>
                <c:pt idx="7">
                  <c:v>8.5719499777088246E-2</c:v>
                </c:pt>
                <c:pt idx="8">
                  <c:v>6.3502567302588811E-2</c:v>
                </c:pt>
                <c:pt idx="9">
                  <c:v>4.7043858917824852E-2</c:v>
                </c:pt>
                <c:pt idx="10">
                  <c:v>4.0491024612387003E-2</c:v>
                </c:pt>
              </c:numCache>
            </c:numRef>
          </c:yVal>
          <c:smooth val="1"/>
        </c:ser>
        <c:ser>
          <c:idx val="2"/>
          <c:order val="1"/>
          <c:spPr>
            <a:ln w="50800">
              <a:solidFill>
                <a:srgbClr val="0000CC"/>
              </a:solidFill>
              <a:prstDash val="sysDash"/>
            </a:ln>
          </c:spPr>
          <c:marker>
            <c:symbol val="none"/>
          </c:marker>
          <c:xVal>
            <c:numRef>
              <c:f>'Fig. 5.3'!$B$2:$B$12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9.5</c:v>
                </c:pt>
              </c:numCache>
            </c:numRef>
          </c:xVal>
          <c:yVal>
            <c:numRef>
              <c:f>'Fig. 5.3'!$D$2:$D$12</c:f>
              <c:numCache>
                <c:formatCode>General</c:formatCode>
                <c:ptCount val="11"/>
                <c:pt idx="0">
                  <c:v>1</c:v>
                </c:pt>
                <c:pt idx="1">
                  <c:v>0.81857275447720257</c:v>
                </c:pt>
                <c:pt idx="2">
                  <c:v>0.68416814526581848</c:v>
                </c:pt>
                <c:pt idx="3">
                  <c:v>0.58459876181841386</c:v>
                </c:pt>
                <c:pt idx="4">
                  <c:v>0.51083594833854162</c:v>
                </c:pt>
                <c:pt idx="5">
                  <c:v>0.45619111210390079</c:v>
                </c:pt>
                <c:pt idx="6">
                  <c:v>0.4157092217551106</c:v>
                </c:pt>
                <c:pt idx="7">
                  <c:v>0.38571949977709091</c:v>
                </c:pt>
                <c:pt idx="8">
                  <c:v>0.3635025673025945</c:v>
                </c:pt>
                <c:pt idx="9">
                  <c:v>0.34704385891782491</c:v>
                </c:pt>
                <c:pt idx="10">
                  <c:v>0.34049102461238673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44544"/>
        <c:axId val="50558848"/>
      </c:scatterChart>
      <c:valAx>
        <c:axId val="50444544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89134525408404275"/>
              <c:y val="0.87555555555555564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 w="lg" len="lg"/>
          </a:ln>
        </c:spPr>
        <c:crossAx val="50558848"/>
        <c:crosses val="autoZero"/>
        <c:crossBetween val="midCat"/>
      </c:valAx>
      <c:valAx>
        <c:axId val="50558848"/>
        <c:scaling>
          <c:orientation val="minMax"/>
          <c:max val="1.2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 w="lg" len="lg"/>
          </a:ln>
        </c:spPr>
        <c:crossAx val="50444544"/>
        <c:crosses val="autoZero"/>
        <c:crossBetween val="midCat"/>
        <c:majorUnit val="0.5"/>
        <c:minorUnit val="0.1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32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111111111110819E-2"/>
          <c:y val="5.092592592592593E-2"/>
          <c:w val="0.88333333333333341"/>
          <c:h val="0.8333333333333337"/>
        </c:manualLayout>
      </c:layout>
      <c:scatterChart>
        <c:scatterStyle val="smoothMarker"/>
        <c:varyColors val="0"/>
        <c:ser>
          <c:idx val="0"/>
          <c:order val="0"/>
          <c:spPr>
            <a:ln w="508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'Fig. 5.3'!$B$2:$B$12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9.5</c:v>
                </c:pt>
              </c:numCache>
            </c:numRef>
          </c:xVal>
          <c:yVal>
            <c:numRef>
              <c:f>'Fig. 5.3'!$D$14:$D$24</c:f>
              <c:numCache>
                <c:formatCode>General</c:formatCode>
                <c:ptCount val="11"/>
                <c:pt idx="0">
                  <c:v>1.4</c:v>
                </c:pt>
                <c:pt idx="1">
                  <c:v>1.2185727544772025</c:v>
                </c:pt>
                <c:pt idx="2">
                  <c:v>1.0841681452658185</c:v>
                </c:pt>
                <c:pt idx="3">
                  <c:v>0.98459876181841421</c:v>
                </c:pt>
                <c:pt idx="4">
                  <c:v>0.91083594833854165</c:v>
                </c:pt>
                <c:pt idx="5">
                  <c:v>0.85619111210390986</c:v>
                </c:pt>
                <c:pt idx="6">
                  <c:v>0.81570922175511063</c:v>
                </c:pt>
                <c:pt idx="7">
                  <c:v>0.78571949977708733</c:v>
                </c:pt>
                <c:pt idx="8">
                  <c:v>0.7635025673025887</c:v>
                </c:pt>
                <c:pt idx="9">
                  <c:v>0.74704385891782565</c:v>
                </c:pt>
                <c:pt idx="10">
                  <c:v>0.74049102461239336</c:v>
                </c:pt>
              </c:numCache>
            </c:numRef>
          </c:yVal>
          <c:smooth val="1"/>
        </c:ser>
        <c:ser>
          <c:idx val="2"/>
          <c:order val="1"/>
          <c:spPr>
            <a:ln w="50800">
              <a:solidFill>
                <a:srgbClr val="0000CC"/>
              </a:solidFill>
              <a:prstDash val="sysDash"/>
            </a:ln>
          </c:spPr>
          <c:marker>
            <c:symbol val="none"/>
          </c:marker>
          <c:xVal>
            <c:numRef>
              <c:f>'Fig. 5.3'!$B$2:$B$12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9.5</c:v>
                </c:pt>
              </c:numCache>
            </c:numRef>
          </c:xVal>
          <c:yVal>
            <c:numRef>
              <c:f>'Fig. 5.3'!$C$14:$C$24</c:f>
              <c:numCache>
                <c:formatCode>General</c:formatCode>
                <c:ptCount val="11"/>
                <c:pt idx="0">
                  <c:v>1</c:v>
                </c:pt>
                <c:pt idx="1">
                  <c:v>0.74081822068171865</c:v>
                </c:pt>
                <c:pt idx="2">
                  <c:v>0.54881163609403305</c:v>
                </c:pt>
                <c:pt idx="3">
                  <c:v>0.40656965974059917</c:v>
                </c:pt>
                <c:pt idx="4">
                  <c:v>0.30119421191220552</c:v>
                </c:pt>
                <c:pt idx="5">
                  <c:v>0.22313016014842993</c:v>
                </c:pt>
                <c:pt idx="6">
                  <c:v>0.16529888822158659</c:v>
                </c:pt>
                <c:pt idx="7">
                  <c:v>0.12245642825298222</c:v>
                </c:pt>
                <c:pt idx="8">
                  <c:v>9.0717953289412748E-2</c:v>
                </c:pt>
                <c:pt idx="9">
                  <c:v>6.7205512739749784E-2</c:v>
                </c:pt>
                <c:pt idx="10">
                  <c:v>5.784432087483881E-2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94784"/>
        <c:axId val="50705152"/>
      </c:scatterChart>
      <c:valAx>
        <c:axId val="50694784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89134525408404275"/>
              <c:y val="0.87555555555555564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 w="lg" len="lg"/>
          </a:ln>
        </c:spPr>
        <c:crossAx val="50705152"/>
        <c:crosses val="autoZero"/>
        <c:crossBetween val="midCat"/>
      </c:valAx>
      <c:valAx>
        <c:axId val="50705152"/>
        <c:scaling>
          <c:orientation val="minMax"/>
          <c:max val="1.7000000000000002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 w="lg" len="lg"/>
          </a:ln>
        </c:spPr>
        <c:crossAx val="50694784"/>
        <c:crosses val="autoZero"/>
        <c:crossBetween val="midCat"/>
        <c:majorUnit val="0.5"/>
        <c:minorUnit val="0.1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2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736220472441599E-2"/>
          <c:y val="3.1944444444444442E-2"/>
          <c:w val="0.89437489063867581"/>
          <c:h val="0.86582372855566969"/>
        </c:manualLayout>
      </c:layout>
      <c:scatterChart>
        <c:scatterStyle val="smoothMarker"/>
        <c:varyColors val="0"/>
        <c:ser>
          <c:idx val="0"/>
          <c:order val="0"/>
          <c:tx>
            <c:v>BOD</c:v>
          </c:tx>
          <c:spPr>
            <a:ln w="50800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'Fig 5.6'!$A$8:$A$32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15</c:v>
                </c:pt>
                <c:pt idx="12">
                  <c:v>20</c:v>
                </c:pt>
                <c:pt idx="13">
                  <c:v>25</c:v>
                </c:pt>
                <c:pt idx="14">
                  <c:v>30</c:v>
                </c:pt>
                <c:pt idx="15">
                  <c:v>35</c:v>
                </c:pt>
                <c:pt idx="16">
                  <c:v>40</c:v>
                </c:pt>
                <c:pt idx="17">
                  <c:v>45</c:v>
                </c:pt>
                <c:pt idx="18">
                  <c:v>50</c:v>
                </c:pt>
              </c:numCache>
            </c:numRef>
          </c:xVal>
          <c:yVal>
            <c:numRef>
              <c:f>'Fig 5.6'!$B$8:$B$32</c:f>
              <c:numCache>
                <c:formatCode>General</c:formatCode>
                <c:ptCount val="25"/>
                <c:pt idx="0">
                  <c:v>8</c:v>
                </c:pt>
                <c:pt idx="1">
                  <c:v>7.1666730823722524</c:v>
                </c:pt>
                <c:pt idx="2">
                  <c:v>6.4201503836998324</c:v>
                </c:pt>
                <c:pt idx="3">
                  <c:v>5.7513898674553845</c:v>
                </c:pt>
                <c:pt idx="4">
                  <c:v>5.1522913686651295</c:v>
                </c:pt>
                <c:pt idx="5">
                  <c:v>4.6155984830438932</c:v>
                </c:pt>
                <c:pt idx="6">
                  <c:v>4.1348106759335845</c:v>
                </c:pt>
                <c:pt idx="7">
                  <c:v>3.7041045464898459</c:v>
                </c:pt>
                <c:pt idx="8">
                  <c:v>3.3182632934526377</c:v>
                </c:pt>
                <c:pt idx="9">
                  <c:v>2.9726135281763657</c:v>
                </c:pt>
                <c:pt idx="10">
                  <c:v>2.6629686695846364</c:v>
                </c:pt>
                <c:pt idx="11">
                  <c:v>1.5363992689660331</c:v>
                </c:pt>
                <c:pt idx="12">
                  <c:v>0.88642526689867174</c:v>
                </c:pt>
                <c:pt idx="13">
                  <c:v>0.51142288965366056</c:v>
                </c:pt>
                <c:pt idx="14">
                  <c:v>0.29506533920992223</c:v>
                </c:pt>
                <c:pt idx="15">
                  <c:v>0.17023789150701862</c:v>
                </c:pt>
                <c:pt idx="16">
                  <c:v>9.8218719224547488E-2</c:v>
                </c:pt>
                <c:pt idx="17">
                  <c:v>5.6667271432417031E-2</c:v>
                </c:pt>
                <c:pt idx="18">
                  <c:v>3.2694171507712616E-2</c:v>
                </c:pt>
              </c:numCache>
            </c:numRef>
          </c:yVal>
          <c:smooth val="1"/>
        </c:ser>
        <c:ser>
          <c:idx val="1"/>
          <c:order val="1"/>
          <c:tx>
            <c:v>DO Deficit</c:v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circle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'Fig 5.6'!$A$8:$A$32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15</c:v>
                </c:pt>
                <c:pt idx="12">
                  <c:v>20</c:v>
                </c:pt>
                <c:pt idx="13">
                  <c:v>25</c:v>
                </c:pt>
                <c:pt idx="14">
                  <c:v>30</c:v>
                </c:pt>
                <c:pt idx="15">
                  <c:v>35</c:v>
                </c:pt>
                <c:pt idx="16">
                  <c:v>40</c:v>
                </c:pt>
                <c:pt idx="17">
                  <c:v>45</c:v>
                </c:pt>
                <c:pt idx="18">
                  <c:v>50</c:v>
                </c:pt>
              </c:numCache>
            </c:numRef>
          </c:xVal>
          <c:yVal>
            <c:numRef>
              <c:f>'Fig 5.6'!$C$8:$C$32</c:f>
              <c:numCache>
                <c:formatCode>General</c:formatCode>
                <c:ptCount val="25"/>
                <c:pt idx="0">
                  <c:v>2</c:v>
                </c:pt>
                <c:pt idx="1">
                  <c:v>2.6019637171418752</c:v>
                </c:pt>
                <c:pt idx="2">
                  <c:v>3.0641135563202733</c:v>
                </c:pt>
                <c:pt idx="3">
                  <c:v>3.4083513193451065</c:v>
                </c:pt>
                <c:pt idx="4">
                  <c:v>3.653599087891116</c:v>
                </c:pt>
                <c:pt idx="5">
                  <c:v>3.8161760606541777</c:v>
                </c:pt>
                <c:pt idx="6">
                  <c:v>3.9101298131928477</c:v>
                </c:pt>
                <c:pt idx="7">
                  <c:v>3.9475273298387834</c:v>
                </c:pt>
                <c:pt idx="8">
                  <c:v>3.9387105425707811</c:v>
                </c:pt>
                <c:pt idx="9">
                  <c:v>3.8925205667138978</c:v>
                </c:pt>
                <c:pt idx="10">
                  <c:v>3.816494339998779</c:v>
                </c:pt>
                <c:pt idx="11">
                  <c:v>3.1813224547323413</c:v>
                </c:pt>
                <c:pt idx="12">
                  <c:v>2.429497555409764</c:v>
                </c:pt>
                <c:pt idx="13">
                  <c:v>1.7619980899606258</c:v>
                </c:pt>
                <c:pt idx="14">
                  <c:v>1.2351174217986438</c:v>
                </c:pt>
                <c:pt idx="15">
                  <c:v>0.84514770143147833</c:v>
                </c:pt>
                <c:pt idx="16">
                  <c:v>0.56800158851605398</c:v>
                </c:pt>
                <c:pt idx="17">
                  <c:v>0.37646970268522345</c:v>
                </c:pt>
                <c:pt idx="18">
                  <c:v>0.24677934333285542</c:v>
                </c:pt>
              </c:numCache>
            </c:numRef>
          </c:yVal>
          <c:smooth val="1"/>
        </c:ser>
        <c:ser>
          <c:idx val="2"/>
          <c:order val="2"/>
          <c:tx>
            <c:v>DO</c:v>
          </c:tx>
          <c:spPr>
            <a:ln w="50800">
              <a:solidFill>
                <a:srgbClr val="0000CC"/>
              </a:solidFill>
              <a:prstDash val="sysDash"/>
            </a:ln>
          </c:spPr>
          <c:marker>
            <c:symbol val="none"/>
          </c:marker>
          <c:xVal>
            <c:numRef>
              <c:f>'Fig 5.6'!$A$8:$A$32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15</c:v>
                </c:pt>
                <c:pt idx="12">
                  <c:v>20</c:v>
                </c:pt>
                <c:pt idx="13">
                  <c:v>25</c:v>
                </c:pt>
                <c:pt idx="14">
                  <c:v>30</c:v>
                </c:pt>
                <c:pt idx="15">
                  <c:v>35</c:v>
                </c:pt>
                <c:pt idx="16">
                  <c:v>40</c:v>
                </c:pt>
                <c:pt idx="17">
                  <c:v>45</c:v>
                </c:pt>
                <c:pt idx="18">
                  <c:v>50</c:v>
                </c:pt>
              </c:numCache>
            </c:numRef>
          </c:xVal>
          <c:yVal>
            <c:numRef>
              <c:f>'Fig 5.6'!$D$8:$D$32</c:f>
              <c:numCache>
                <c:formatCode>General</c:formatCode>
                <c:ptCount val="25"/>
                <c:pt idx="0">
                  <c:v>4</c:v>
                </c:pt>
                <c:pt idx="1">
                  <c:v>3.3980362828581265</c:v>
                </c:pt>
                <c:pt idx="2">
                  <c:v>2.935886443679721</c:v>
                </c:pt>
                <c:pt idx="3">
                  <c:v>2.5916486806548611</c:v>
                </c:pt>
                <c:pt idx="4">
                  <c:v>2.3464009121089027</c:v>
                </c:pt>
                <c:pt idx="5">
                  <c:v>2.1838239393458148</c:v>
                </c:pt>
                <c:pt idx="6">
                  <c:v>2.0898701868071514</c:v>
                </c:pt>
                <c:pt idx="7">
                  <c:v>2.0524726701611975</c:v>
                </c:pt>
                <c:pt idx="8">
                  <c:v>2.0612894574292193</c:v>
                </c:pt>
                <c:pt idx="9">
                  <c:v>2.1074794332860987</c:v>
                </c:pt>
                <c:pt idx="10">
                  <c:v>2.1835056600011891</c:v>
                </c:pt>
                <c:pt idx="11">
                  <c:v>2.8186775452676791</c:v>
                </c:pt>
                <c:pt idx="12">
                  <c:v>3.570502444590236</c:v>
                </c:pt>
                <c:pt idx="13">
                  <c:v>4.2380019100393733</c:v>
                </c:pt>
                <c:pt idx="14">
                  <c:v>4.7648825782013216</c:v>
                </c:pt>
                <c:pt idx="15">
                  <c:v>5.1548522985685246</c:v>
                </c:pt>
                <c:pt idx="16">
                  <c:v>5.4319984114839883</c:v>
                </c:pt>
                <c:pt idx="17">
                  <c:v>5.6235302973147645</c:v>
                </c:pt>
                <c:pt idx="18">
                  <c:v>5.7532206566671453</c:v>
                </c:pt>
              </c:numCache>
            </c:numRef>
          </c:yVal>
          <c:smooth val="1"/>
        </c:ser>
        <c:ser>
          <c:idx val="3"/>
          <c:order val="3"/>
          <c:spPr>
            <a:ln w="12700">
              <a:solidFill>
                <a:sysClr val="windowText" lastClr="000000"/>
              </a:solidFill>
              <a:prstDash val="dash"/>
            </a:ln>
          </c:spPr>
          <c:marker>
            <c:symbol val="none"/>
          </c:marker>
          <c:xVal>
            <c:numRef>
              <c:f>'Fig 5.6'!$E$9:$E$10</c:f>
              <c:numCache>
                <c:formatCode>General</c:formatCode>
                <c:ptCount val="2"/>
                <c:pt idx="0">
                  <c:v>0</c:v>
                </c:pt>
                <c:pt idx="1">
                  <c:v>50</c:v>
                </c:pt>
              </c:numCache>
            </c:numRef>
          </c:xVal>
          <c:yVal>
            <c:numRef>
              <c:f>'Fig 5.6'!$F$9:$F$10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yVal>
          <c:smooth val="1"/>
        </c:ser>
        <c:ser>
          <c:idx val="4"/>
          <c:order val="4"/>
          <c:marker>
            <c:symbol val="none"/>
          </c:marker>
          <c:dPt>
            <c:idx val="1"/>
            <c:bubble3D val="0"/>
            <c:spPr>
              <a:ln w="12700">
                <a:solidFill>
                  <a:schemeClr val="tx1"/>
                </a:solidFill>
                <a:prstDash val="sysDash"/>
              </a:ln>
            </c:spPr>
          </c:dPt>
          <c:xVal>
            <c:numRef>
              <c:f>'Fig 5.6'!$E$18:$E$19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'Fig 5.6'!$F$18:$F$19</c:f>
              <c:numCache>
                <c:formatCode>General</c:formatCode>
                <c:ptCount val="2"/>
                <c:pt idx="0">
                  <c:v>0</c:v>
                </c:pt>
                <c:pt idx="1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581120"/>
        <c:axId val="116583040"/>
      </c:scatterChart>
      <c:valAx>
        <c:axId val="116581120"/>
        <c:scaling>
          <c:orientation val="minMax"/>
          <c:max val="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i="1"/>
                </a:pPr>
                <a:r>
                  <a:rPr lang="en-US" i="1"/>
                  <a:t>t </a:t>
                </a:r>
              </a:p>
            </c:rich>
          </c:tx>
          <c:layout>
            <c:manualLayout>
              <c:xMode val="edge"/>
              <c:yMode val="edge"/>
              <c:x val="0.90699999999999992"/>
              <c:y val="0.92222222222222217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 w="12700">
            <a:solidFill>
              <a:sysClr val="windowText" lastClr="000000"/>
            </a:solidFill>
            <a:tailEnd type="triangle" w="lg" len="lg"/>
          </a:ln>
        </c:spPr>
        <c:crossAx val="116583040"/>
        <c:crosses val="autoZero"/>
        <c:crossBetween val="midCat"/>
      </c:valAx>
      <c:valAx>
        <c:axId val="116583040"/>
        <c:scaling>
          <c:orientation val="minMax"/>
          <c:max val="9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12700">
            <a:solidFill>
              <a:sysClr val="windowText" lastClr="000000"/>
            </a:solidFill>
            <a:tailEnd type="triangle" w="lg" len="lg"/>
          </a:ln>
        </c:spPr>
        <c:crossAx val="1165811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493044619422815"/>
          <c:y val="4.2163167104112033E-2"/>
          <c:w val="0.76340288713910764"/>
          <c:h val="7.7710338291047509E-2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800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86106736657957"/>
          <c:y val="3.1944444444444442E-2"/>
          <c:w val="0.75994435695538465"/>
          <c:h val="0.72995406824146991"/>
        </c:manualLayout>
      </c:layout>
      <c:scatterChart>
        <c:scatterStyle val="smoothMarker"/>
        <c:varyColors val="0"/>
        <c:ser>
          <c:idx val="2"/>
          <c:order val="1"/>
          <c:tx>
            <c:v>DO</c:v>
          </c:tx>
          <c:spPr>
            <a:ln w="50800">
              <a:solidFill>
                <a:srgbClr val="0000CC"/>
              </a:solidFill>
              <a:prstDash val="sysDash"/>
            </a:ln>
          </c:spPr>
          <c:marker>
            <c:symbol val="none"/>
          </c:marker>
          <c:xVal>
            <c:numRef>
              <c:f>'Fig 5.7'!$A$8:$A$38</c:f>
              <c:numCache>
                <c:formatCode>General</c:formatCode>
                <c:ptCount val="3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</c:numCache>
            </c:numRef>
          </c:xVal>
          <c:yVal>
            <c:numRef>
              <c:f>'Fig 5.7'!$D$8:$D$38</c:f>
              <c:numCache>
                <c:formatCode>General</c:formatCode>
                <c:ptCount val="31"/>
                <c:pt idx="0">
                  <c:v>6.6809999999999965</c:v>
                </c:pt>
                <c:pt idx="1">
                  <c:v>4.7867491674518581</c:v>
                </c:pt>
                <c:pt idx="2">
                  <c:v>4.0848370416763675</c:v>
                </c:pt>
                <c:pt idx="3">
                  <c:v>4.0328680071823824</c:v>
                </c:pt>
                <c:pt idx="4">
                  <c:v>4.3121492162013606</c:v>
                </c:pt>
                <c:pt idx="5">
                  <c:v>4.7389550708128025</c:v>
                </c:pt>
                <c:pt idx="6">
                  <c:v>5.2103943890534552</c:v>
                </c:pt>
                <c:pt idx="7">
                  <c:v>5.6714914625574684</c:v>
                </c:pt>
                <c:pt idx="8">
                  <c:v>6.0952540382195668</c:v>
                </c:pt>
                <c:pt idx="9">
                  <c:v>6.4706763912075447</c:v>
                </c:pt>
                <c:pt idx="10">
                  <c:v>6.7955781332782452</c:v>
                </c:pt>
                <c:pt idx="11">
                  <c:v>7.0723795329517323</c:v>
                </c:pt>
                <c:pt idx="12">
                  <c:v>7.3056514034491524</c:v>
                </c:pt>
                <c:pt idx="13">
                  <c:v>7.500730213294581</c:v>
                </c:pt>
                <c:pt idx="14">
                  <c:v>7.6629666398063989</c:v>
                </c:pt>
                <c:pt idx="15">
                  <c:v>7.7973457824374304</c:v>
                </c:pt>
                <c:pt idx="16">
                  <c:v>7.9083211830174172</c:v>
                </c:pt>
                <c:pt idx="17">
                  <c:v>7.9997681864953307</c:v>
                </c:pt>
                <c:pt idx="18">
                  <c:v>8.0750007090578269</c:v>
                </c:pt>
                <c:pt idx="19">
                  <c:v>8.1368188011815459</c:v>
                </c:pt>
                <c:pt idx="20">
                  <c:v>8.1875684207596979</c:v>
                </c:pt>
                <c:pt idx="21">
                  <c:v>8.2292031972759379</c:v>
                </c:pt>
                <c:pt idx="22">
                  <c:v>8.2633428970122846</c:v>
                </c:pt>
                <c:pt idx="23">
                  <c:v>8.2913261524609485</c:v>
                </c:pt>
                <c:pt idx="24">
                  <c:v>8.3142566271263867</c:v>
                </c:pt>
                <c:pt idx="25">
                  <c:v>8.333042655226329</c:v>
                </c:pt>
                <c:pt idx="26">
                  <c:v>8.348430830760952</c:v>
                </c:pt>
                <c:pt idx="27">
                  <c:v>8.3610342066272807</c:v>
                </c:pt>
                <c:pt idx="28">
                  <c:v>8.3713558122941549</c:v>
                </c:pt>
                <c:pt idx="29">
                  <c:v>8.3798081733162704</c:v>
                </c:pt>
                <c:pt idx="30">
                  <c:v>8.3867294556383047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015040"/>
        <c:axId val="133016960"/>
      </c:scatterChart>
      <c:scatterChart>
        <c:scatterStyle val="smoothMarker"/>
        <c:varyColors val="0"/>
        <c:ser>
          <c:idx val="0"/>
          <c:order val="0"/>
          <c:tx>
            <c:v>BOD</c:v>
          </c:tx>
          <c:spPr>
            <a:ln w="50800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'Fig 5.7'!$A$8:$A$38</c:f>
              <c:numCache>
                <c:formatCode>General</c:formatCode>
                <c:ptCount val="3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</c:numCache>
            </c:numRef>
          </c:xVal>
          <c:yVal>
            <c:numRef>
              <c:f>'Fig 5.7'!$B$8:$B$38</c:f>
              <c:numCache>
                <c:formatCode>General</c:formatCode>
                <c:ptCount val="31"/>
                <c:pt idx="0">
                  <c:v>17.979999999999986</c:v>
                </c:pt>
                <c:pt idx="1">
                  <c:v>14.720778940342049</c:v>
                </c:pt>
                <c:pt idx="2">
                  <c:v>12.0523544277208</c:v>
                </c:pt>
                <c:pt idx="3">
                  <c:v>9.8676332169706651</c:v>
                </c:pt>
                <c:pt idx="4">
                  <c:v>8.0789347748276548</c:v>
                </c:pt>
                <c:pt idx="5">
                  <c:v>6.6144723522625295</c:v>
                </c:pt>
                <c:pt idx="6">
                  <c:v>5.4154719301813925</c:v>
                </c:pt>
                <c:pt idx="7">
                  <c:v>4.4338134116700934</c:v>
                </c:pt>
                <c:pt idx="8">
                  <c:v>3.6300993935439037</c:v>
                </c:pt>
                <c:pt idx="9">
                  <c:v>2.9720740102241177</c:v>
                </c:pt>
                <c:pt idx="10">
                  <c:v>2.4333283925942966</c:v>
                </c:pt>
                <c:pt idx="11">
                  <c:v>1.9922407873547641</c:v>
                </c:pt>
                <c:pt idx="12">
                  <c:v>1.6311088001436362</c:v>
                </c:pt>
                <c:pt idx="13">
                  <c:v>1.3354389362937296</c:v>
                </c:pt>
                <c:pt idx="14">
                  <c:v>1.0933649260014189</c:v>
                </c:pt>
                <c:pt idx="15">
                  <c:v>0.89517148925419465</c:v>
                </c:pt>
                <c:pt idx="16">
                  <c:v>0.73290442753102814</c:v>
                </c:pt>
                <c:pt idx="17">
                  <c:v>0.60005139388666251</c:v>
                </c:pt>
                <c:pt idx="18">
                  <c:v>0.49128052960232038</c:v>
                </c:pt>
                <c:pt idx="19">
                  <c:v>0.40222647797386057</c:v>
                </c:pt>
                <c:pt idx="20">
                  <c:v>0.32931518721944575</c:v>
                </c:pt>
                <c:pt idx="21">
                  <c:v>0.26962047123219102</c:v>
                </c:pt>
                <c:pt idx="22">
                  <c:v>0.22074657145717091</c:v>
                </c:pt>
                <c:pt idx="23">
                  <c:v>0.18073200668851169</c:v>
                </c:pt>
                <c:pt idx="24">
                  <c:v>0.14797085194138004</c:v>
                </c:pt>
                <c:pt idx="25">
                  <c:v>0.12114828704355669</c:v>
                </c:pt>
                <c:pt idx="26">
                  <c:v>9.9187828285279306E-2</c:v>
                </c:pt>
                <c:pt idx="27">
                  <c:v>8.120812534817573E-2</c:v>
                </c:pt>
                <c:pt idx="28">
                  <c:v>6.6487589622363064E-2</c:v>
                </c:pt>
                <c:pt idx="29">
                  <c:v>5.4435434321857476E-2</c:v>
                </c:pt>
                <c:pt idx="30">
                  <c:v>4.4567964136461566E-2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146112"/>
        <c:axId val="133147648"/>
      </c:scatterChart>
      <c:valAx>
        <c:axId val="133015040"/>
        <c:scaling>
          <c:orientation val="minMax"/>
          <c:max val="12.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</a:rPr>
                  <a:t>time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(day)</a:t>
                </a:r>
              </a:p>
            </c:rich>
          </c:tx>
          <c:layout>
            <c:manualLayout>
              <c:xMode val="edge"/>
              <c:yMode val="edge"/>
              <c:x val="0.43615288713911055"/>
              <c:y val="0.92222222222222217"/>
            </c:manualLayout>
          </c:layout>
          <c:overlay val="0"/>
        </c:title>
        <c:numFmt formatCode="General" sourceLinked="1"/>
        <c:majorTickMark val="out"/>
        <c:minorTickMark val="out"/>
        <c:tickLblPos val="nextTo"/>
        <c:spPr>
          <a:ln>
            <a:solidFill>
              <a:sysClr val="windowText" lastClr="000000"/>
            </a:solidFill>
            <a:tailEnd type="none"/>
          </a:ln>
        </c:spPr>
        <c:txPr>
          <a:bodyPr rot="0" vert="horz"/>
          <a:lstStyle/>
          <a:p>
            <a:pPr>
              <a:defRPr/>
            </a:pPr>
            <a:endParaRPr lang="ms-MY"/>
          </a:p>
        </c:txPr>
        <c:crossAx val="133016960"/>
        <c:crosses val="autoZero"/>
        <c:crossBetween val="midCat"/>
        <c:majorUnit val="1"/>
        <c:minorUnit val="0.5"/>
      </c:valAx>
      <c:valAx>
        <c:axId val="1330169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DO (mg/L)</a:t>
                </a:r>
              </a:p>
            </c:rich>
          </c:tx>
          <c:layout>
            <c:manualLayout>
              <c:xMode val="edge"/>
              <c:yMode val="edge"/>
              <c:x val="3.3333333333333392E-3"/>
              <c:y val="0.2873727763196314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  <a:tailEnd type="none"/>
          </a:ln>
        </c:spPr>
        <c:crossAx val="133015040"/>
        <c:crosses val="autoZero"/>
        <c:crossBetween val="midCat"/>
      </c:valAx>
      <c:valAx>
        <c:axId val="133146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3147648"/>
        <c:crosses val="autoZero"/>
        <c:crossBetween val="midCat"/>
      </c:valAx>
      <c:valAx>
        <c:axId val="133147648"/>
        <c:scaling>
          <c:orientation val="minMax"/>
          <c:max val="2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BOD (mg/L)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133146112"/>
        <c:crosses val="max"/>
        <c:crossBetween val="midCat"/>
        <c:majorUnit val="4"/>
        <c:minorUnit val="2"/>
      </c:valAx>
    </c:plotArea>
    <c:legend>
      <c:legendPos val="r"/>
      <c:layout>
        <c:manualLayout>
          <c:xMode val="edge"/>
          <c:yMode val="edge"/>
          <c:x val="0.30326377952756089"/>
          <c:y val="3.175123942840512E-3"/>
          <c:w val="0.35090288713911083"/>
          <c:h val="0.14034339457567926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86106736657957"/>
          <c:y val="3.1944444444444442E-2"/>
          <c:w val="0.75994435695538465"/>
          <c:h val="0.72995406824146991"/>
        </c:manualLayout>
      </c:layout>
      <c:scatterChart>
        <c:scatterStyle val="smoothMarker"/>
        <c:varyColors val="0"/>
        <c:ser>
          <c:idx val="2"/>
          <c:order val="1"/>
          <c:tx>
            <c:v>DO</c:v>
          </c:tx>
          <c:spPr>
            <a:ln w="50800">
              <a:solidFill>
                <a:srgbClr val="0000CC"/>
              </a:solidFill>
              <a:prstDash val="sysDash"/>
            </a:ln>
          </c:spPr>
          <c:marker>
            <c:symbol val="none"/>
          </c:marker>
          <c:xVal>
            <c:numRef>
              <c:f>'Fig 5.7'!$F$8:$F$38</c:f>
              <c:numCache>
                <c:formatCode>General</c:formatCode>
                <c:ptCount val="31"/>
                <c:pt idx="0">
                  <c:v>0</c:v>
                </c:pt>
                <c:pt idx="1">
                  <c:v>12.96</c:v>
                </c:pt>
                <c:pt idx="2">
                  <c:v>25.919999999999987</c:v>
                </c:pt>
                <c:pt idx="3">
                  <c:v>38.879999999999995</c:v>
                </c:pt>
                <c:pt idx="4">
                  <c:v>51.84</c:v>
                </c:pt>
                <c:pt idx="5">
                  <c:v>64.8</c:v>
                </c:pt>
                <c:pt idx="6">
                  <c:v>77.759999999999991</c:v>
                </c:pt>
                <c:pt idx="7">
                  <c:v>90.72</c:v>
                </c:pt>
                <c:pt idx="8">
                  <c:v>103.67999999999998</c:v>
                </c:pt>
                <c:pt idx="9">
                  <c:v>116.63999999999999</c:v>
                </c:pt>
                <c:pt idx="10">
                  <c:v>129.6</c:v>
                </c:pt>
                <c:pt idx="11">
                  <c:v>142.56</c:v>
                </c:pt>
                <c:pt idx="12">
                  <c:v>155.51999999999998</c:v>
                </c:pt>
                <c:pt idx="13">
                  <c:v>168.48000000000027</c:v>
                </c:pt>
                <c:pt idx="14">
                  <c:v>181.44</c:v>
                </c:pt>
                <c:pt idx="15">
                  <c:v>194.4</c:v>
                </c:pt>
                <c:pt idx="16">
                  <c:v>207.36</c:v>
                </c:pt>
                <c:pt idx="17">
                  <c:v>220.31999999999996</c:v>
                </c:pt>
                <c:pt idx="18">
                  <c:v>233.27999999999992</c:v>
                </c:pt>
                <c:pt idx="19">
                  <c:v>246.23999999999998</c:v>
                </c:pt>
                <c:pt idx="20">
                  <c:v>259.2</c:v>
                </c:pt>
                <c:pt idx="21">
                  <c:v>272.16000000000008</c:v>
                </c:pt>
                <c:pt idx="22">
                  <c:v>285.12</c:v>
                </c:pt>
                <c:pt idx="23">
                  <c:v>298.08</c:v>
                </c:pt>
                <c:pt idx="24">
                  <c:v>311.03999999999894</c:v>
                </c:pt>
                <c:pt idx="25">
                  <c:v>324</c:v>
                </c:pt>
                <c:pt idx="26">
                  <c:v>336.96</c:v>
                </c:pt>
                <c:pt idx="27">
                  <c:v>349.91999999999899</c:v>
                </c:pt>
                <c:pt idx="28">
                  <c:v>362.88</c:v>
                </c:pt>
                <c:pt idx="29">
                  <c:v>375.83999999999969</c:v>
                </c:pt>
                <c:pt idx="30">
                  <c:v>388.8</c:v>
                </c:pt>
              </c:numCache>
            </c:numRef>
          </c:xVal>
          <c:yVal>
            <c:numRef>
              <c:f>'Fig 5.7'!$I$8:$I$38</c:f>
              <c:numCache>
                <c:formatCode>General</c:formatCode>
                <c:ptCount val="31"/>
                <c:pt idx="0">
                  <c:v>6.6809999999999965</c:v>
                </c:pt>
                <c:pt idx="1">
                  <c:v>4.7867491674518581</c:v>
                </c:pt>
                <c:pt idx="2">
                  <c:v>4.0848370416763675</c:v>
                </c:pt>
                <c:pt idx="3">
                  <c:v>4.0328680071823824</c:v>
                </c:pt>
                <c:pt idx="4">
                  <c:v>4.3121492162013606</c:v>
                </c:pt>
                <c:pt idx="5">
                  <c:v>4.7389550708128025</c:v>
                </c:pt>
                <c:pt idx="6">
                  <c:v>5.2103943890534552</c:v>
                </c:pt>
                <c:pt idx="7">
                  <c:v>5.6714914625574684</c:v>
                </c:pt>
                <c:pt idx="8">
                  <c:v>6.0952540382195668</c:v>
                </c:pt>
                <c:pt idx="9">
                  <c:v>6.4706763912075447</c:v>
                </c:pt>
                <c:pt idx="10">
                  <c:v>6.7955781332782452</c:v>
                </c:pt>
                <c:pt idx="11">
                  <c:v>7.0723795329517323</c:v>
                </c:pt>
                <c:pt idx="12">
                  <c:v>7.3056514034491524</c:v>
                </c:pt>
                <c:pt idx="13">
                  <c:v>7.500730213294581</c:v>
                </c:pt>
                <c:pt idx="14">
                  <c:v>7.6629666398063989</c:v>
                </c:pt>
                <c:pt idx="15">
                  <c:v>7.7973457824374304</c:v>
                </c:pt>
                <c:pt idx="16">
                  <c:v>7.9083211830174172</c:v>
                </c:pt>
                <c:pt idx="17">
                  <c:v>7.9997681864953307</c:v>
                </c:pt>
                <c:pt idx="18">
                  <c:v>8.0750007090578269</c:v>
                </c:pt>
                <c:pt idx="19">
                  <c:v>8.1368188011815459</c:v>
                </c:pt>
                <c:pt idx="20">
                  <c:v>8.1875684207596979</c:v>
                </c:pt>
                <c:pt idx="21">
                  <c:v>8.2292031972759379</c:v>
                </c:pt>
                <c:pt idx="22">
                  <c:v>8.2633428970122846</c:v>
                </c:pt>
                <c:pt idx="23">
                  <c:v>8.2913261524609485</c:v>
                </c:pt>
                <c:pt idx="24">
                  <c:v>8.3142566271263867</c:v>
                </c:pt>
                <c:pt idx="25">
                  <c:v>8.333042655226329</c:v>
                </c:pt>
                <c:pt idx="26">
                  <c:v>8.348430830760952</c:v>
                </c:pt>
                <c:pt idx="27">
                  <c:v>8.3610342066272807</c:v>
                </c:pt>
                <c:pt idx="28">
                  <c:v>8.3713558122941549</c:v>
                </c:pt>
                <c:pt idx="29">
                  <c:v>8.3798081733162704</c:v>
                </c:pt>
                <c:pt idx="30">
                  <c:v>8.4179991666736651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244032"/>
        <c:axId val="133245952"/>
      </c:scatterChart>
      <c:scatterChart>
        <c:scatterStyle val="smoothMarker"/>
        <c:varyColors val="0"/>
        <c:ser>
          <c:idx val="0"/>
          <c:order val="0"/>
          <c:tx>
            <c:v>BOD</c:v>
          </c:tx>
          <c:spPr>
            <a:ln w="50800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'Fig 5.7'!$F$8:$F$38</c:f>
              <c:numCache>
                <c:formatCode>General</c:formatCode>
                <c:ptCount val="31"/>
                <c:pt idx="0">
                  <c:v>0</c:v>
                </c:pt>
                <c:pt idx="1">
                  <c:v>12.96</c:v>
                </c:pt>
                <c:pt idx="2">
                  <c:v>25.919999999999987</c:v>
                </c:pt>
                <c:pt idx="3">
                  <c:v>38.879999999999995</c:v>
                </c:pt>
                <c:pt idx="4">
                  <c:v>51.84</c:v>
                </c:pt>
                <c:pt idx="5">
                  <c:v>64.8</c:v>
                </c:pt>
                <c:pt idx="6">
                  <c:v>77.759999999999991</c:v>
                </c:pt>
                <c:pt idx="7">
                  <c:v>90.72</c:v>
                </c:pt>
                <c:pt idx="8">
                  <c:v>103.67999999999998</c:v>
                </c:pt>
                <c:pt idx="9">
                  <c:v>116.63999999999999</c:v>
                </c:pt>
                <c:pt idx="10">
                  <c:v>129.6</c:v>
                </c:pt>
                <c:pt idx="11">
                  <c:v>142.56</c:v>
                </c:pt>
                <c:pt idx="12">
                  <c:v>155.51999999999998</c:v>
                </c:pt>
                <c:pt idx="13">
                  <c:v>168.48000000000027</c:v>
                </c:pt>
                <c:pt idx="14">
                  <c:v>181.44</c:v>
                </c:pt>
                <c:pt idx="15">
                  <c:v>194.4</c:v>
                </c:pt>
                <c:pt idx="16">
                  <c:v>207.36</c:v>
                </c:pt>
                <c:pt idx="17">
                  <c:v>220.31999999999996</c:v>
                </c:pt>
                <c:pt idx="18">
                  <c:v>233.27999999999992</c:v>
                </c:pt>
                <c:pt idx="19">
                  <c:v>246.23999999999998</c:v>
                </c:pt>
                <c:pt idx="20">
                  <c:v>259.2</c:v>
                </c:pt>
                <c:pt idx="21">
                  <c:v>272.16000000000008</c:v>
                </c:pt>
                <c:pt idx="22">
                  <c:v>285.12</c:v>
                </c:pt>
                <c:pt idx="23">
                  <c:v>298.08</c:v>
                </c:pt>
                <c:pt idx="24">
                  <c:v>311.03999999999894</c:v>
                </c:pt>
                <c:pt idx="25">
                  <c:v>324</c:v>
                </c:pt>
                <c:pt idx="26">
                  <c:v>336.96</c:v>
                </c:pt>
                <c:pt idx="27">
                  <c:v>349.91999999999899</c:v>
                </c:pt>
                <c:pt idx="28">
                  <c:v>362.88</c:v>
                </c:pt>
                <c:pt idx="29">
                  <c:v>375.83999999999969</c:v>
                </c:pt>
                <c:pt idx="30">
                  <c:v>388.8</c:v>
                </c:pt>
              </c:numCache>
            </c:numRef>
          </c:xVal>
          <c:yVal>
            <c:numRef>
              <c:f>'Fig 5.7'!$G$8:$G$38</c:f>
              <c:numCache>
                <c:formatCode>General</c:formatCode>
                <c:ptCount val="31"/>
                <c:pt idx="0">
                  <c:v>17.979999999999986</c:v>
                </c:pt>
                <c:pt idx="1">
                  <c:v>14.720778940342049</c:v>
                </c:pt>
                <c:pt idx="2">
                  <c:v>12.0523544277208</c:v>
                </c:pt>
                <c:pt idx="3">
                  <c:v>9.8676332169706651</c:v>
                </c:pt>
                <c:pt idx="4">
                  <c:v>8.0789347748276548</c:v>
                </c:pt>
                <c:pt idx="5">
                  <c:v>6.6144723522625295</c:v>
                </c:pt>
                <c:pt idx="6">
                  <c:v>5.4154719301813925</c:v>
                </c:pt>
                <c:pt idx="7">
                  <c:v>4.4338134116700934</c:v>
                </c:pt>
                <c:pt idx="8">
                  <c:v>3.6300993935439037</c:v>
                </c:pt>
                <c:pt idx="9">
                  <c:v>2.9720740102241177</c:v>
                </c:pt>
                <c:pt idx="10">
                  <c:v>2.4333283925942966</c:v>
                </c:pt>
                <c:pt idx="11">
                  <c:v>1.9922407873547641</c:v>
                </c:pt>
                <c:pt idx="12">
                  <c:v>1.6311088001436362</c:v>
                </c:pt>
                <c:pt idx="13">
                  <c:v>1.3354389362937296</c:v>
                </c:pt>
                <c:pt idx="14">
                  <c:v>1.0933649260014189</c:v>
                </c:pt>
                <c:pt idx="15">
                  <c:v>0.89517148925419465</c:v>
                </c:pt>
                <c:pt idx="16">
                  <c:v>0.73290442753102814</c:v>
                </c:pt>
                <c:pt idx="17">
                  <c:v>0.60005139388666251</c:v>
                </c:pt>
                <c:pt idx="18">
                  <c:v>0.49128052960232038</c:v>
                </c:pt>
                <c:pt idx="19">
                  <c:v>0.40222647797386057</c:v>
                </c:pt>
                <c:pt idx="20">
                  <c:v>0.32931518721944575</c:v>
                </c:pt>
                <c:pt idx="21">
                  <c:v>0.26962047123219102</c:v>
                </c:pt>
                <c:pt idx="22">
                  <c:v>0.22074657145717091</c:v>
                </c:pt>
                <c:pt idx="23">
                  <c:v>0.18073200668851169</c:v>
                </c:pt>
                <c:pt idx="24">
                  <c:v>0.14797085194138004</c:v>
                </c:pt>
                <c:pt idx="25">
                  <c:v>0.12114828704355669</c:v>
                </c:pt>
                <c:pt idx="26">
                  <c:v>9.9187828285279306E-2</c:v>
                </c:pt>
                <c:pt idx="27">
                  <c:v>8.120812534817573E-2</c:v>
                </c:pt>
                <c:pt idx="28">
                  <c:v>6.6487589622363064E-2</c:v>
                </c:pt>
                <c:pt idx="29">
                  <c:v>5.4435434321857476E-2</c:v>
                </c:pt>
                <c:pt idx="30">
                  <c:v>4.4567964136461566E-2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403776"/>
        <c:axId val="133405312"/>
      </c:scatterChart>
      <c:valAx>
        <c:axId val="133244032"/>
        <c:scaling>
          <c:orientation val="minMax"/>
          <c:max val="3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</a:rPr>
                  <a:t>distance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x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(km)</a:t>
                </a:r>
              </a:p>
            </c:rich>
          </c:tx>
          <c:layout>
            <c:manualLayout>
              <c:xMode val="edge"/>
              <c:yMode val="edge"/>
              <c:x val="0.43615288713911055"/>
              <c:y val="0.922222222222222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  <a:tailEnd type="none"/>
          </a:ln>
        </c:spPr>
        <c:txPr>
          <a:bodyPr rot="0" vert="horz"/>
          <a:lstStyle/>
          <a:p>
            <a:pPr>
              <a:defRPr/>
            </a:pPr>
            <a:endParaRPr lang="ms-MY"/>
          </a:p>
        </c:txPr>
        <c:crossAx val="133245952"/>
        <c:crosses val="autoZero"/>
        <c:crossBetween val="midCat"/>
        <c:majorUnit val="54"/>
        <c:minorUnit val="13.5"/>
      </c:valAx>
      <c:valAx>
        <c:axId val="1332459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DO (mg/L)</a:t>
                </a:r>
              </a:p>
            </c:rich>
          </c:tx>
          <c:layout>
            <c:manualLayout>
              <c:xMode val="edge"/>
              <c:yMode val="edge"/>
              <c:x val="3.3333333333333392E-3"/>
              <c:y val="0.2873727763196314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  <a:tailEnd type="none"/>
          </a:ln>
        </c:spPr>
        <c:crossAx val="133244032"/>
        <c:crosses val="autoZero"/>
        <c:crossBetween val="midCat"/>
      </c:valAx>
      <c:valAx>
        <c:axId val="133403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3405312"/>
        <c:crosses val="autoZero"/>
        <c:crossBetween val="midCat"/>
      </c:valAx>
      <c:valAx>
        <c:axId val="133405312"/>
        <c:scaling>
          <c:orientation val="minMax"/>
          <c:max val="2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BOD (mg/L)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133403776"/>
        <c:crosses val="max"/>
        <c:crossBetween val="midCat"/>
        <c:majorUnit val="4"/>
        <c:minorUnit val="2"/>
      </c:valAx>
    </c:plotArea>
    <c:legend>
      <c:legendPos val="r"/>
      <c:layout>
        <c:manualLayout>
          <c:xMode val="edge"/>
          <c:yMode val="edge"/>
          <c:x val="0.30326377952756089"/>
          <c:y val="3.175123942840512E-3"/>
          <c:w val="0.35090288713911083"/>
          <c:h val="0.14034339457567926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png"/><Relationship Id="rId4" Type="http://schemas.openxmlformats.org/officeDocument/2006/relationships/image" Target="../media/image4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5.wmf"/><Relationship Id="rId1" Type="http://schemas.openxmlformats.org/officeDocument/2006/relationships/image" Target="../media/image65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100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83.wmf"/><Relationship Id="rId4" Type="http://schemas.openxmlformats.org/officeDocument/2006/relationships/image" Target="../media/image11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16.wmf"/><Relationship Id="rId1" Type="http://schemas.openxmlformats.org/officeDocument/2006/relationships/image" Target="../media/image125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4.wmf"/><Relationship Id="rId4" Type="http://schemas.openxmlformats.org/officeDocument/2006/relationships/image" Target="../media/image11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image" Target="../media/image153.wmf"/><Relationship Id="rId18" Type="http://schemas.openxmlformats.org/officeDocument/2006/relationships/image" Target="../media/image158.wmf"/><Relationship Id="rId3" Type="http://schemas.openxmlformats.org/officeDocument/2006/relationships/image" Target="../media/image143.wmf"/><Relationship Id="rId21" Type="http://schemas.openxmlformats.org/officeDocument/2006/relationships/image" Target="../media/image161.wmf"/><Relationship Id="rId7" Type="http://schemas.openxmlformats.org/officeDocument/2006/relationships/image" Target="../media/image147.wmf"/><Relationship Id="rId12" Type="http://schemas.openxmlformats.org/officeDocument/2006/relationships/image" Target="../media/image152.wmf"/><Relationship Id="rId17" Type="http://schemas.openxmlformats.org/officeDocument/2006/relationships/image" Target="../media/image157.wmf"/><Relationship Id="rId2" Type="http://schemas.openxmlformats.org/officeDocument/2006/relationships/image" Target="../media/image142.wmf"/><Relationship Id="rId16" Type="http://schemas.openxmlformats.org/officeDocument/2006/relationships/image" Target="../media/image156.wmf"/><Relationship Id="rId20" Type="http://schemas.openxmlformats.org/officeDocument/2006/relationships/image" Target="../media/image160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11" Type="http://schemas.openxmlformats.org/officeDocument/2006/relationships/image" Target="../media/image151.wmf"/><Relationship Id="rId24" Type="http://schemas.openxmlformats.org/officeDocument/2006/relationships/image" Target="../media/image164.wmf"/><Relationship Id="rId5" Type="http://schemas.openxmlformats.org/officeDocument/2006/relationships/image" Target="../media/image145.wmf"/><Relationship Id="rId15" Type="http://schemas.openxmlformats.org/officeDocument/2006/relationships/image" Target="../media/image155.wmf"/><Relationship Id="rId23" Type="http://schemas.openxmlformats.org/officeDocument/2006/relationships/image" Target="../media/image163.wmf"/><Relationship Id="rId10" Type="http://schemas.openxmlformats.org/officeDocument/2006/relationships/image" Target="../media/image150.wmf"/><Relationship Id="rId19" Type="http://schemas.openxmlformats.org/officeDocument/2006/relationships/image" Target="../media/image159.wmf"/><Relationship Id="rId4" Type="http://schemas.openxmlformats.org/officeDocument/2006/relationships/image" Target="../media/image144.wmf"/><Relationship Id="rId9" Type="http://schemas.openxmlformats.org/officeDocument/2006/relationships/image" Target="../media/image149.wmf"/><Relationship Id="rId14" Type="http://schemas.openxmlformats.org/officeDocument/2006/relationships/image" Target="../media/image154.wmf"/><Relationship Id="rId22" Type="http://schemas.openxmlformats.org/officeDocument/2006/relationships/image" Target="../media/image16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39.wmf"/><Relationship Id="rId1" Type="http://schemas.openxmlformats.org/officeDocument/2006/relationships/image" Target="../media/image127.wmf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6" Type="http://schemas.openxmlformats.org/officeDocument/2006/relationships/image" Target="../media/image183.wmf"/><Relationship Id="rId5" Type="http://schemas.openxmlformats.org/officeDocument/2006/relationships/image" Target="../media/image182.wmf"/><Relationship Id="rId4" Type="http://schemas.openxmlformats.org/officeDocument/2006/relationships/image" Target="../media/image18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4" Type="http://schemas.openxmlformats.org/officeDocument/2006/relationships/image" Target="../media/image18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4" Type="http://schemas.openxmlformats.org/officeDocument/2006/relationships/image" Target="../media/image19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171.wmf"/><Relationship Id="rId6" Type="http://schemas.openxmlformats.org/officeDocument/2006/relationships/image" Target="../media/image207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67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62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0.64815</cdr:x>
      <cdr:y>0.77941</cdr:y>
    </cdr:from>
    <cdr:to>
      <cdr:x>0.64815</cdr:x>
      <cdr:y>0.97353</cdr:y>
    </cdr:to>
    <cdr:cxnSp macro="">
      <cdr:nvCxnSpPr>
        <cdr:cNvPr id="16" name="Straight Connector 3"/>
        <cdr:cNvCxnSpPr/>
      </cdr:nvCxnSpPr>
      <cdr:spPr>
        <a:xfrm xmlns:a="http://schemas.openxmlformats.org/drawingml/2006/main">
          <a:off x="5334000" y="4038600"/>
          <a:ext cx="0" cy="100584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12700" cap="flat" cmpd="sng" algn="ctr">
          <a:solidFill>
            <a:sysClr val="windowText" lastClr="000000"/>
          </a:solidFill>
          <a:prstDash val="dash"/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0.25926</cdr:x>
      <cdr:y>0.91319</cdr:y>
    </cdr:from>
    <cdr:to>
      <cdr:x>0.4551</cdr:x>
      <cdr:y>1</cdr:y>
    </cdr:to>
    <cdr:sp macro="" textlink="">
      <cdr:nvSpPr>
        <cdr:cNvPr id="17" name="TextBox 2"/>
        <cdr:cNvSpPr txBox="1"/>
      </cdr:nvSpPr>
      <cdr:spPr>
        <a:xfrm xmlns:a="http://schemas.openxmlformats.org/drawingml/2006/main">
          <a:off x="2133600" y="4876800"/>
          <a:ext cx="1611684" cy="44981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2400" dirty="0"/>
            <a:t>28/11/12</a:t>
          </a:r>
        </a:p>
      </cdr:txBody>
    </cdr:sp>
  </cdr:relSizeAnchor>
  <cdr:relSizeAnchor xmlns:cdr="http://schemas.openxmlformats.org/drawingml/2006/chartDrawing">
    <cdr:from>
      <cdr:x>0.68519</cdr:x>
      <cdr:y>0.91319</cdr:y>
    </cdr:from>
    <cdr:to>
      <cdr:x>0.88103</cdr:x>
      <cdr:y>1</cdr:y>
    </cdr:to>
    <cdr:sp macro="" textlink="">
      <cdr:nvSpPr>
        <cdr:cNvPr id="18" name="TextBox 2"/>
        <cdr:cNvSpPr txBox="1"/>
      </cdr:nvSpPr>
      <cdr:spPr>
        <a:xfrm xmlns:a="http://schemas.openxmlformats.org/drawingml/2006/main">
          <a:off x="5638800" y="5036585"/>
          <a:ext cx="1611684" cy="44981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2400" dirty="0"/>
            <a:t>29/11/12</a:t>
          </a:r>
        </a:p>
      </cdr:txBody>
    </cdr:sp>
  </cdr:relSizeAnchor>
  <cdr:relSizeAnchor xmlns:cdr="http://schemas.openxmlformats.org/drawingml/2006/chartDrawing">
    <cdr:from>
      <cdr:x>0.60185</cdr:x>
      <cdr:y>0.22059</cdr:y>
    </cdr:from>
    <cdr:to>
      <cdr:x>0.97708</cdr:x>
      <cdr:y>0.3074</cdr:y>
    </cdr:to>
    <cdr:sp macro="" textlink="">
      <cdr:nvSpPr>
        <cdr:cNvPr id="20" name="TextBox 2"/>
        <cdr:cNvSpPr txBox="1"/>
      </cdr:nvSpPr>
      <cdr:spPr>
        <a:xfrm xmlns:a="http://schemas.openxmlformats.org/drawingml/2006/main">
          <a:off x="4953000" y="1143000"/>
          <a:ext cx="3087978" cy="44981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r"/>
          <a:r>
            <a:rPr lang="en-US" sz="2400" dirty="0"/>
            <a:t>Sampling Locations</a:t>
          </a:r>
        </a:p>
      </cdr:txBody>
    </cdr:sp>
  </cdr:relSizeAnchor>
  <cdr:relSizeAnchor xmlns:cdr="http://schemas.openxmlformats.org/drawingml/2006/chartDrawing">
    <cdr:from>
      <cdr:x>0.40208</cdr:x>
      <cdr:y>0</cdr:y>
    </cdr:from>
    <cdr:to>
      <cdr:x>1</cdr:x>
      <cdr:y>0.08681</cdr:y>
    </cdr:to>
    <cdr:sp macro="" textlink="">
      <cdr:nvSpPr>
        <cdr:cNvPr id="21" name="TextBox 2"/>
        <cdr:cNvSpPr txBox="1"/>
      </cdr:nvSpPr>
      <cdr:spPr>
        <a:xfrm xmlns:a="http://schemas.openxmlformats.org/drawingml/2006/main">
          <a:off x="1838325" y="0"/>
          <a:ext cx="2733675" cy="23813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2400" b="1" dirty="0" err="1"/>
            <a:t>Tasik</a:t>
          </a:r>
          <a:r>
            <a:rPr lang="en-US" sz="2400" b="1" baseline="0" dirty="0"/>
            <a:t> </a:t>
          </a:r>
          <a:r>
            <a:rPr lang="en-US" sz="2400" b="1" baseline="0" dirty="0" err="1"/>
            <a:t>Harapan</a:t>
          </a:r>
          <a:r>
            <a:rPr lang="en-US" sz="2400" b="1" baseline="0" dirty="0"/>
            <a:t> Measured DO Levels</a:t>
          </a:r>
        </a:p>
        <a:p xmlns:a="http://schemas.openxmlformats.org/drawingml/2006/main">
          <a:pPr algn="ctr"/>
          <a:r>
            <a:rPr lang="en-US" sz="2400" b="1" baseline="0" dirty="0"/>
            <a:t>28-29/11/2012</a:t>
          </a:r>
          <a:endParaRPr lang="en-US" sz="24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0.75501</cdr:x>
      <cdr:y>0.49808</cdr:y>
    </cdr:from>
    <cdr:to>
      <cdr:x>0.94432</cdr:x>
      <cdr:y>0.62835</cdr:y>
    </cdr:to>
    <cdr:sp macro="" textlink="">
      <cdr:nvSpPr>
        <cdr:cNvPr id="5" name="TextBox 1"/>
        <cdr:cNvSpPr txBox="1"/>
      </cdr:nvSpPr>
      <cdr:spPr>
        <a:xfrm xmlns:a="http://schemas.openxmlformats.org/drawingml/2006/main" rot="298564">
          <a:off x="2152650" y="825500"/>
          <a:ext cx="539750" cy="215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3200" i="0" dirty="0">
              <a:latin typeface="Times New Roman" pitchFamily="18" charset="0"/>
              <a:cs typeface="Times New Roman" pitchFamily="18" charset="0"/>
            </a:rPr>
            <a:t>DO</a:t>
          </a:r>
          <a:r>
            <a:rPr lang="en-US" sz="3200" i="1" dirty="0">
              <a:latin typeface="Times New Roman" pitchFamily="18" charset="0"/>
              <a:cs typeface="Times New Roman" pitchFamily="18" charset="0"/>
            </a:rPr>
            <a:t>  c</a:t>
          </a:r>
          <a:endParaRPr lang="en-US" sz="32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0.69265</cdr:x>
      <cdr:y>0.69732</cdr:y>
    </cdr:from>
    <cdr:to>
      <cdr:x>0.91537</cdr:x>
      <cdr:y>0.84291</cdr:y>
    </cdr:to>
    <cdr:sp macro="" textlink="">
      <cdr:nvSpPr>
        <cdr:cNvPr id="6" name="TextBox 1"/>
        <cdr:cNvSpPr txBox="1"/>
      </cdr:nvSpPr>
      <cdr:spPr>
        <a:xfrm xmlns:a="http://schemas.openxmlformats.org/drawingml/2006/main" rot="251293">
          <a:off x="5541893" y="2816197"/>
          <a:ext cx="1781982" cy="5879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3200" i="0" dirty="0">
              <a:latin typeface="Times New Roman" pitchFamily="18" charset="0"/>
              <a:cs typeface="Times New Roman" pitchFamily="18" charset="0"/>
            </a:rPr>
            <a:t>BOD </a:t>
          </a:r>
          <a:endParaRPr lang="en-US" sz="32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0.74498</cdr:x>
      <cdr:y>0.6926</cdr:y>
    </cdr:from>
    <cdr:to>
      <cdr:x>0.93429</cdr:x>
      <cdr:y>0.82287</cdr:y>
    </cdr:to>
    <cdr:sp macro="" textlink="">
      <cdr:nvSpPr>
        <cdr:cNvPr id="3" name="TextBox 1"/>
        <cdr:cNvSpPr txBox="1"/>
      </cdr:nvSpPr>
      <cdr:spPr>
        <a:xfrm xmlns:a="http://schemas.openxmlformats.org/drawingml/2006/main" rot="248150">
          <a:off x="5960600" y="2797135"/>
          <a:ext cx="1514669" cy="5261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3600" i="0" dirty="0">
              <a:latin typeface="Times New Roman" pitchFamily="18" charset="0"/>
              <a:cs typeface="Times New Roman" pitchFamily="18" charset="0"/>
            </a:rPr>
            <a:t>DO</a:t>
          </a:r>
          <a:r>
            <a:rPr lang="en-US" sz="3600" i="1" dirty="0">
              <a:latin typeface="Times New Roman" pitchFamily="18" charset="0"/>
              <a:cs typeface="Times New Roman" pitchFamily="18" charset="0"/>
            </a:rPr>
            <a:t>  c</a:t>
          </a:r>
          <a:endParaRPr lang="en-US" sz="36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0.71492</cdr:x>
      <cdr:y>0.38314</cdr:y>
    </cdr:from>
    <cdr:to>
      <cdr:x>0.93764</cdr:x>
      <cdr:y>0.52874</cdr:y>
    </cdr:to>
    <cdr:sp macro="" textlink="">
      <cdr:nvSpPr>
        <cdr:cNvPr id="4" name="TextBox 1"/>
        <cdr:cNvSpPr txBox="1"/>
      </cdr:nvSpPr>
      <cdr:spPr>
        <a:xfrm xmlns:a="http://schemas.openxmlformats.org/drawingml/2006/main" rot="251293">
          <a:off x="2038351" y="635001"/>
          <a:ext cx="635000" cy="241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3200" i="0">
              <a:latin typeface="Times New Roman" pitchFamily="18" charset="0"/>
              <a:cs typeface="Times New Roman" pitchFamily="18" charset="0"/>
            </a:rPr>
            <a:t>BOD </a:t>
          </a:r>
          <a:endParaRPr lang="en-US" sz="3200" i="0" baseline="-25000">
            <a:latin typeface="Times New Roman" pitchFamily="18" charset="0"/>
            <a:cs typeface="Times New Roman" pitchFamily="18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0.15789</cdr:x>
      <cdr:y>0.89855</cdr:y>
    </cdr:from>
    <cdr:to>
      <cdr:x>0.23914</cdr:x>
      <cdr:y>0.98883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371600" y="4724400"/>
          <a:ext cx="705803" cy="4746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 err="1">
              <a:latin typeface="Times New Roman" pitchFamily="18" charset="0"/>
              <a:cs typeface="Times New Roman" pitchFamily="18" charset="0"/>
            </a:rPr>
            <a:t>t</a:t>
          </a:r>
          <a:r>
            <a:rPr lang="en-US" sz="2400" i="0" baseline="-25000" dirty="0" err="1">
              <a:latin typeface="Times New Roman" pitchFamily="18" charset="0"/>
              <a:cs typeface="Times New Roman" pitchFamily="18" charset="0"/>
            </a:rPr>
            <a:t>c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0.02632</cdr:x>
      <cdr:y>0.44928</cdr:y>
    </cdr:from>
    <cdr:to>
      <cdr:x>0.08607</cdr:x>
      <cdr:y>0.55692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28600" y="2362200"/>
          <a:ext cx="519084" cy="565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2400" i="0" baseline="-25000" dirty="0">
              <a:latin typeface="Times New Roman" pitchFamily="18" charset="0"/>
              <a:cs typeface="Times New Roman" pitchFamily="18" charset="0"/>
            </a:rPr>
            <a:t>0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0.00877</cdr:x>
      <cdr:y>0.65217</cdr:y>
    </cdr:from>
    <cdr:to>
      <cdr:x>0.08585</cdr:x>
      <cdr:y>0.75981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76200" y="3429000"/>
          <a:ext cx="669579" cy="565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>
              <a:latin typeface="Times New Roman" pitchFamily="18" charset="0"/>
              <a:cs typeface="Times New Roman" pitchFamily="18" charset="0"/>
            </a:rPr>
            <a:t>D</a:t>
          </a:r>
          <a:r>
            <a:rPr lang="en-US" sz="2400" i="0" baseline="-25000" dirty="0">
              <a:latin typeface="Times New Roman" pitchFamily="18" charset="0"/>
              <a:cs typeface="Times New Roman" pitchFamily="18" charset="0"/>
            </a:rPr>
            <a:t>0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0.02632</cdr:x>
      <cdr:y>0.26087</cdr:y>
    </cdr:from>
    <cdr:to>
      <cdr:x>0.09276</cdr:x>
      <cdr:y>0.36851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228600" y="1371600"/>
          <a:ext cx="577215" cy="565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 err="1">
              <a:latin typeface="Times New Roman" pitchFamily="18" charset="0"/>
              <a:cs typeface="Times New Roman" pitchFamily="18" charset="0"/>
            </a:rPr>
            <a:t>c</a:t>
          </a:r>
          <a:r>
            <a:rPr lang="en-US" sz="2400" i="1" baseline="-25000" dirty="0" err="1">
              <a:latin typeface="Times New Roman" pitchFamily="18" charset="0"/>
              <a:cs typeface="Times New Roman" pitchFamily="18" charset="0"/>
            </a:rPr>
            <a:t>s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1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0.46042</cdr:x>
      <cdr:y>0.37153</cdr:y>
    </cdr:from>
    <cdr:to>
      <cdr:x>0.56667</cdr:x>
      <cdr:y>0.47917</cdr:y>
    </cdr:to>
    <cdr:sp macro="" textlink="">
      <cdr:nvSpPr>
        <cdr:cNvPr id="8" name="TextBox 1"/>
        <cdr:cNvSpPr txBox="1"/>
      </cdr:nvSpPr>
      <cdr:spPr>
        <a:xfrm xmlns:a="http://schemas.openxmlformats.org/drawingml/2006/main" rot="20402747">
          <a:off x="2105024" y="1019174"/>
          <a:ext cx="485775" cy="295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2400" i="0" baseline="0" dirty="0">
              <a:latin typeface="Times New Roman" pitchFamily="18" charset="0"/>
              <a:cs typeface="Times New Roman" pitchFamily="18" charset="0"/>
            </a:rPr>
            <a:t>(</a:t>
          </a:r>
          <a:r>
            <a:rPr lang="en-US" sz="2400" i="1" baseline="0" dirty="0">
              <a:latin typeface="Times New Roman" pitchFamily="18" charset="0"/>
              <a:cs typeface="Times New Roman" pitchFamily="18" charset="0"/>
            </a:rPr>
            <a:t>t</a:t>
          </a:r>
          <a:r>
            <a:rPr lang="en-US" sz="2400" i="0" baseline="0" dirty="0">
              <a:latin typeface="Times New Roman" pitchFamily="18" charset="0"/>
              <a:cs typeface="Times New Roman" pitchFamily="18" charset="0"/>
            </a:rPr>
            <a:t>)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0.62083</cdr:x>
      <cdr:y>0.74306</cdr:y>
    </cdr:from>
    <cdr:to>
      <cdr:x>0.72708</cdr:x>
      <cdr:y>0.8507</cdr:y>
    </cdr:to>
    <cdr:sp macro="" textlink="">
      <cdr:nvSpPr>
        <cdr:cNvPr id="11" name="TextBox 1"/>
        <cdr:cNvSpPr txBox="1"/>
      </cdr:nvSpPr>
      <cdr:spPr>
        <a:xfrm xmlns:a="http://schemas.openxmlformats.org/drawingml/2006/main" rot="493365">
          <a:off x="2838449" y="2038352"/>
          <a:ext cx="485775" cy="295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2400" i="1" dirty="0">
              <a:latin typeface="Times New Roman" pitchFamily="18" charset="0"/>
              <a:cs typeface="Times New Roman" pitchFamily="18" charset="0"/>
            </a:rPr>
            <a:t>D</a:t>
          </a:r>
          <a:r>
            <a:rPr lang="en-US" sz="2400" i="0" baseline="0" dirty="0">
              <a:latin typeface="Times New Roman" pitchFamily="18" charset="0"/>
              <a:cs typeface="Times New Roman" pitchFamily="18" charset="0"/>
            </a:rPr>
            <a:t>(</a:t>
          </a:r>
          <a:r>
            <a:rPr lang="en-US" sz="2400" i="1" baseline="0" dirty="0">
              <a:latin typeface="Times New Roman" pitchFamily="18" charset="0"/>
              <a:cs typeface="Times New Roman" pitchFamily="18" charset="0"/>
            </a:rPr>
            <a:t>t</a:t>
          </a:r>
          <a:r>
            <a:rPr lang="en-US" sz="2400" i="0" baseline="0" dirty="0">
              <a:latin typeface="Times New Roman" pitchFamily="18" charset="0"/>
              <a:cs typeface="Times New Roman" pitchFamily="18" charset="0"/>
            </a:rPr>
            <a:t>)</a:t>
          </a:r>
          <a:r>
            <a:rPr lang="en-US" sz="2400" i="1" dirty="0">
              <a:latin typeface="Times New Roman" pitchFamily="18" charset="0"/>
              <a:cs typeface="Times New Roman" pitchFamily="18" charset="0"/>
            </a:rPr>
            <a:t> </a:t>
          </a:r>
          <a:endParaRPr lang="en-US" sz="24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9F033-C556-4009-9E66-8F079D0D3DF4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3D790-6D49-4472-BBB1-8E5E2BAC1C85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7032750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76064-0C81-4703-BC0F-5B8C4DDA057E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s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96FD6-AED7-420E-BF2D-C9AC26F02363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6242298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6FD6-AED7-420E-BF2D-C9AC26F02363}" type="slidenum">
              <a:rPr lang="ms-MY" smtClean="0"/>
              <a:t>1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05659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The waterfall is part of the project diverting water from the </a:t>
            </a:r>
            <a:r>
              <a:rPr lang="en-US" dirty="0" err="1" smtClean="0"/>
              <a:t>Niulan</a:t>
            </a:r>
            <a:r>
              <a:rPr lang="en-US" dirty="0" smtClean="0"/>
              <a:t> River into </a:t>
            </a:r>
            <a:r>
              <a:rPr lang="en-US" dirty="0" err="1" smtClean="0"/>
              <a:t>Dianchi</a:t>
            </a:r>
            <a:r>
              <a:rPr lang="en-US" dirty="0" smtClean="0"/>
              <a:t> Lake.</a:t>
            </a:r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6FD6-AED7-420E-BF2D-C9AC26F02363}" type="slidenum">
              <a:rPr lang="ms-MY" smtClean="0"/>
              <a:t>10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ms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193B-BA89-4A7F-BB78-EAFB7C5EF877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3744-2368-41C3-93D3-BBCC438EFC37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BBEA3-8FD0-4547-8FFC-EF7311E7DBB1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1F25-511C-4C31-B762-45AF5EC78DD6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E9A6-F412-4CEB-9BB1-02A2C270F59A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4C17-25E5-4B42-8F32-B22012332CF0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9A9A-4622-484B-9E32-66AE0C282218}" type="datetime1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D6E9-8518-4482-A318-5B6B051774C9}" type="datetime1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C179-8AA0-4E7E-B222-4756A1A1D533}" type="datetime1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3351-6131-4EE4-9093-66A54BE00F7F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A77F-F693-4A59-AE45-B04A117CE773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D836A-122B-4C48-80B5-E9C38AA513CE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hyperlink" Target="https://creativecommons.org/licenses/by-nc-nd/4.0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www.google.com/url?sa=i&amp;rct=j&amp;q=&amp;esrc=s&amp;source=images&amp;cd=&amp;cad=rja&amp;uact=8&amp;ved=0ahUKEwi9sqj46LrXAhWKMo8KHT-DDTUQjRwIBw&amp;url=https://www.gokunming.com/en/blog/item/3668/around_town_kunming_waterfall_park&amp;psig=AOvVaw3QJelQadnv6TSWNXvrMkC8&amp;ust=1510637350653900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1.wmf"/><Relationship Id="rId3" Type="http://schemas.openxmlformats.org/officeDocument/2006/relationships/image" Target="../media/image9.jpeg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11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.jpeg"/><Relationship Id="rId9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Excel_97-2003_Worksheet1.xls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jpeg"/><Relationship Id="rId7" Type="http://schemas.openxmlformats.org/officeDocument/2006/relationships/image" Target="../media/image56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10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hyperlink" Target="http://www.google.com.my/url?sa=i&amp;source=images&amp;cd=&amp;cad=rja&amp;docid=EwMSqqek0et25M&amp;tbnid=3orQcA8xsy6z5M:&amp;ved=0CAgQjRwwADgZ&amp;url=http://www.rickly.com/wqi/YS550.htm&amp;ei=6t-CUvilMsqErAeBh4DoDQ&amp;psig=AFQjCNGQxUVa_6QIJ257XY8fkglJQkfh9Q&amp;ust=138439511490324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72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68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0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21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75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7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4.jpeg"/><Relationship Id="rId4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87.wmf"/><Relationship Id="rId3" Type="http://schemas.openxmlformats.org/officeDocument/2006/relationships/image" Target="../media/image88.png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8.jpeg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10.jpeg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84.w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6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92.wmf"/><Relationship Id="rId3" Type="http://schemas.openxmlformats.org/officeDocument/2006/relationships/image" Target="../media/image9.jpeg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1.wmf"/><Relationship Id="rId20" Type="http://schemas.openxmlformats.org/officeDocument/2006/relationships/image" Target="../media/image9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png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78.jpeg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90.wmf"/><Relationship Id="rId22" Type="http://schemas.openxmlformats.org/officeDocument/2006/relationships/image" Target="../media/image94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43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chart" Target="../charts/chart2.xml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78.jpeg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96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98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48.bin"/><Relationship Id="rId3" Type="http://schemas.openxmlformats.org/officeDocument/2006/relationships/chart" Target="../charts/chart3.xml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8.jpeg"/><Relationship Id="rId11" Type="http://schemas.openxmlformats.org/officeDocument/2006/relationships/oleObject" Target="../embeddings/oleObject47.bin"/><Relationship Id="rId5" Type="http://schemas.openxmlformats.org/officeDocument/2006/relationships/image" Target="../media/image10.jpeg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96.w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10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53.bin"/><Relationship Id="rId18" Type="http://schemas.openxmlformats.org/officeDocument/2006/relationships/oleObject" Target="../embeddings/oleObject56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9.png"/><Relationship Id="rId11" Type="http://schemas.openxmlformats.org/officeDocument/2006/relationships/oleObject" Target="../embeddings/oleObject52.bin"/><Relationship Id="rId5" Type="http://schemas.openxmlformats.org/officeDocument/2006/relationships/image" Target="../media/image78.jpeg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105.wmf"/><Relationship Id="rId19" Type="http://schemas.openxmlformats.org/officeDocument/2006/relationships/image" Target="../media/image108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106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13.wmf"/><Relationship Id="rId3" Type="http://schemas.openxmlformats.org/officeDocument/2006/relationships/image" Target="../media/image9.jpeg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12.wmf"/><Relationship Id="rId5" Type="http://schemas.openxmlformats.org/officeDocument/2006/relationships/image" Target="../media/image78.jpeg"/><Relationship Id="rId15" Type="http://schemas.openxmlformats.org/officeDocument/2006/relationships/oleObject" Target="../embeddings/oleObject62.bin"/><Relationship Id="rId10" Type="http://schemas.openxmlformats.org/officeDocument/2006/relationships/oleObject" Target="../embeddings/oleObject59.bin"/><Relationship Id="rId4" Type="http://schemas.openxmlformats.org/officeDocument/2006/relationships/image" Target="../media/image10.jpeg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61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67.bin"/><Relationship Id="rId18" Type="http://schemas.openxmlformats.org/officeDocument/2006/relationships/image" Target="../media/image119.wmf"/><Relationship Id="rId3" Type="http://schemas.openxmlformats.org/officeDocument/2006/relationships/image" Target="../media/image120.png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6.wmf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8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jpeg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10.jpeg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115.w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1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29.wmf"/><Relationship Id="rId3" Type="http://schemas.openxmlformats.org/officeDocument/2006/relationships/image" Target="../media/image109.png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8.jpe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0.jpeg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116.w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9.jpeg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oleObject" Target="../embeddings/oleObject81.bin"/><Relationship Id="rId3" Type="http://schemas.openxmlformats.org/officeDocument/2006/relationships/image" Target="../media/image9.jpeg"/><Relationship Id="rId7" Type="http://schemas.openxmlformats.org/officeDocument/2006/relationships/image" Target="../media/image132.wmf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4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8.wmf"/><Relationship Id="rId5" Type="http://schemas.openxmlformats.org/officeDocument/2006/relationships/image" Target="../media/image78.jpeg"/><Relationship Id="rId15" Type="http://schemas.openxmlformats.org/officeDocument/2006/relationships/oleObject" Target="../embeddings/oleObject82.bin"/><Relationship Id="rId10" Type="http://schemas.openxmlformats.org/officeDocument/2006/relationships/oleObject" Target="../embeddings/oleObject80.bin"/><Relationship Id="rId4" Type="http://schemas.openxmlformats.org/officeDocument/2006/relationships/image" Target="../media/image10.jpeg"/><Relationship Id="rId9" Type="http://schemas.openxmlformats.org/officeDocument/2006/relationships/image" Target="../media/image133.wmf"/><Relationship Id="rId14" Type="http://schemas.openxmlformats.org/officeDocument/2006/relationships/image" Target="../media/image116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chart" Target="../charts/chart4.xml"/><Relationship Id="rId5" Type="http://schemas.openxmlformats.org/officeDocument/2006/relationships/image" Target="../media/image78.jpeg"/><Relationship Id="rId10" Type="http://schemas.openxmlformats.org/officeDocument/2006/relationships/image" Target="../media/image136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84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139.wmf"/><Relationship Id="rId3" Type="http://schemas.openxmlformats.org/officeDocument/2006/relationships/image" Target="../media/image9.jpeg"/><Relationship Id="rId7" Type="http://schemas.openxmlformats.org/officeDocument/2006/relationships/image" Target="../media/image137.wmf"/><Relationship Id="rId12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0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127.wmf"/><Relationship Id="rId5" Type="http://schemas.openxmlformats.org/officeDocument/2006/relationships/image" Target="../media/image78.jpeg"/><Relationship Id="rId15" Type="http://schemas.openxmlformats.org/officeDocument/2006/relationships/image" Target="../media/image140.wmf"/><Relationship Id="rId10" Type="http://schemas.openxmlformats.org/officeDocument/2006/relationships/oleObject" Target="../embeddings/oleObject87.bin"/><Relationship Id="rId4" Type="http://schemas.openxmlformats.org/officeDocument/2006/relationships/image" Target="../media/image10.jpeg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89.bin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wmf"/><Relationship Id="rId18" Type="http://schemas.openxmlformats.org/officeDocument/2006/relationships/oleObject" Target="../embeddings/oleObject97.bin"/><Relationship Id="rId26" Type="http://schemas.openxmlformats.org/officeDocument/2006/relationships/oleObject" Target="../embeddings/oleObject101.bin"/><Relationship Id="rId39" Type="http://schemas.openxmlformats.org/officeDocument/2006/relationships/oleObject" Target="../embeddings/oleObject108.bin"/><Relationship Id="rId3" Type="http://schemas.openxmlformats.org/officeDocument/2006/relationships/image" Target="../media/image9.jpeg"/><Relationship Id="rId21" Type="http://schemas.openxmlformats.org/officeDocument/2006/relationships/image" Target="../media/image148.wmf"/><Relationship Id="rId34" Type="http://schemas.openxmlformats.org/officeDocument/2006/relationships/image" Target="../media/image154.wmf"/><Relationship Id="rId42" Type="http://schemas.openxmlformats.org/officeDocument/2006/relationships/image" Target="../media/image158.wmf"/><Relationship Id="rId47" Type="http://schemas.openxmlformats.org/officeDocument/2006/relationships/oleObject" Target="../embeddings/oleObject112.bin"/><Relationship Id="rId50" Type="http://schemas.openxmlformats.org/officeDocument/2006/relationships/image" Target="../media/image162.wmf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146.wmf"/><Relationship Id="rId25" Type="http://schemas.openxmlformats.org/officeDocument/2006/relationships/image" Target="../media/image150.wmf"/><Relationship Id="rId33" Type="http://schemas.openxmlformats.org/officeDocument/2006/relationships/oleObject" Target="../embeddings/oleObject105.bin"/><Relationship Id="rId38" Type="http://schemas.openxmlformats.org/officeDocument/2006/relationships/image" Target="../media/image156.wmf"/><Relationship Id="rId46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6.bin"/><Relationship Id="rId20" Type="http://schemas.openxmlformats.org/officeDocument/2006/relationships/oleObject" Target="../embeddings/oleObject98.bin"/><Relationship Id="rId29" Type="http://schemas.openxmlformats.org/officeDocument/2006/relationships/image" Target="../media/image152.wmf"/><Relationship Id="rId41" Type="http://schemas.openxmlformats.org/officeDocument/2006/relationships/oleObject" Target="../embeddings/oleObject109.bin"/><Relationship Id="rId54" Type="http://schemas.openxmlformats.org/officeDocument/2006/relationships/image" Target="../media/image164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43.wmf"/><Relationship Id="rId24" Type="http://schemas.openxmlformats.org/officeDocument/2006/relationships/oleObject" Target="../embeddings/oleObject100.bin"/><Relationship Id="rId32" Type="http://schemas.openxmlformats.org/officeDocument/2006/relationships/image" Target="../media/image153.wmf"/><Relationship Id="rId37" Type="http://schemas.openxmlformats.org/officeDocument/2006/relationships/oleObject" Target="../embeddings/oleObject107.bin"/><Relationship Id="rId40" Type="http://schemas.openxmlformats.org/officeDocument/2006/relationships/image" Target="../media/image157.wmf"/><Relationship Id="rId45" Type="http://schemas.openxmlformats.org/officeDocument/2006/relationships/oleObject" Target="../embeddings/oleObject111.bin"/><Relationship Id="rId53" Type="http://schemas.openxmlformats.org/officeDocument/2006/relationships/oleObject" Target="../embeddings/oleObject115.bin"/><Relationship Id="rId5" Type="http://schemas.openxmlformats.org/officeDocument/2006/relationships/image" Target="../media/image78.jpeg"/><Relationship Id="rId15" Type="http://schemas.openxmlformats.org/officeDocument/2006/relationships/image" Target="../media/image145.wmf"/><Relationship Id="rId23" Type="http://schemas.openxmlformats.org/officeDocument/2006/relationships/image" Target="../media/image149.wmf"/><Relationship Id="rId28" Type="http://schemas.openxmlformats.org/officeDocument/2006/relationships/oleObject" Target="../embeddings/oleObject102.bin"/><Relationship Id="rId36" Type="http://schemas.openxmlformats.org/officeDocument/2006/relationships/image" Target="../media/image155.wmf"/><Relationship Id="rId49" Type="http://schemas.openxmlformats.org/officeDocument/2006/relationships/oleObject" Target="../embeddings/oleObject113.bin"/><Relationship Id="rId10" Type="http://schemas.openxmlformats.org/officeDocument/2006/relationships/oleObject" Target="../embeddings/oleObject93.bin"/><Relationship Id="rId19" Type="http://schemas.openxmlformats.org/officeDocument/2006/relationships/image" Target="../media/image147.wmf"/><Relationship Id="rId31" Type="http://schemas.openxmlformats.org/officeDocument/2006/relationships/oleObject" Target="../embeddings/oleObject104.bin"/><Relationship Id="rId44" Type="http://schemas.openxmlformats.org/officeDocument/2006/relationships/image" Target="../media/image159.wmf"/><Relationship Id="rId52" Type="http://schemas.openxmlformats.org/officeDocument/2006/relationships/image" Target="../media/image163.wmf"/><Relationship Id="rId4" Type="http://schemas.openxmlformats.org/officeDocument/2006/relationships/image" Target="../media/image10.jpeg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95.bin"/><Relationship Id="rId22" Type="http://schemas.openxmlformats.org/officeDocument/2006/relationships/oleObject" Target="../embeddings/oleObject99.bin"/><Relationship Id="rId27" Type="http://schemas.openxmlformats.org/officeDocument/2006/relationships/image" Target="../media/image151.wmf"/><Relationship Id="rId30" Type="http://schemas.openxmlformats.org/officeDocument/2006/relationships/oleObject" Target="../embeddings/oleObject103.bin"/><Relationship Id="rId35" Type="http://schemas.openxmlformats.org/officeDocument/2006/relationships/oleObject" Target="../embeddings/oleObject106.bin"/><Relationship Id="rId43" Type="http://schemas.openxmlformats.org/officeDocument/2006/relationships/oleObject" Target="../embeddings/oleObject110.bin"/><Relationship Id="rId48" Type="http://schemas.openxmlformats.org/officeDocument/2006/relationships/image" Target="../media/image161.wmf"/><Relationship Id="rId8" Type="http://schemas.openxmlformats.org/officeDocument/2006/relationships/oleObject" Target="../embeddings/oleObject92.bin"/><Relationship Id="rId51" Type="http://schemas.openxmlformats.org/officeDocument/2006/relationships/oleObject" Target="../embeddings/oleObject114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66.wmf"/><Relationship Id="rId3" Type="http://schemas.openxmlformats.org/officeDocument/2006/relationships/image" Target="../media/image9.jpeg"/><Relationship Id="rId7" Type="http://schemas.openxmlformats.org/officeDocument/2006/relationships/image" Target="../media/image1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65.wmf"/><Relationship Id="rId5" Type="http://schemas.openxmlformats.org/officeDocument/2006/relationships/image" Target="../media/image78.jpeg"/><Relationship Id="rId15" Type="http://schemas.openxmlformats.org/officeDocument/2006/relationships/image" Target="../media/image167.wmf"/><Relationship Id="rId10" Type="http://schemas.openxmlformats.org/officeDocument/2006/relationships/oleObject" Target="../embeddings/oleObject118.bin"/><Relationship Id="rId4" Type="http://schemas.openxmlformats.org/officeDocument/2006/relationships/image" Target="../media/image10.jpeg"/><Relationship Id="rId9" Type="http://schemas.openxmlformats.org/officeDocument/2006/relationships/image" Target="../media/image139.wmf"/><Relationship Id="rId14" Type="http://schemas.openxmlformats.org/officeDocument/2006/relationships/oleObject" Target="../embeddings/oleObject120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126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7.bin"/><Relationship Id="rId10" Type="http://schemas.openxmlformats.org/officeDocument/2006/relationships/image" Target="../media/image171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73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77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30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135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18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3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6.bin"/><Relationship Id="rId10" Type="http://schemas.openxmlformats.org/officeDocument/2006/relationships/image" Target="../media/image180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18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6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39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www.google.com/url?sa=i&amp;rct=j&amp;q=&amp;esrc=s&amp;source=imgres&amp;cd=&amp;cad=rja&amp;uact=8&amp;ved=0ahUKEwilxKGv5rrXAhWBOY8KHeEdD5MQjRwIBw&amp;url=https://inhabitat.com/how-the-cheonggyecheon-river-urban-design-restored-the-green-heart-of-seoul/&amp;psig=AOvVaw1BuT1a-d9Epun9OeDM_AtN&amp;ust=1510636697356129" TargetMode="External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0.jpeg"/><Relationship Id="rId9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image" Target="../media/image9.jpeg"/><Relationship Id="rId7" Type="http://schemas.openxmlformats.org/officeDocument/2006/relationships/image" Target="../media/image1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43.bin"/><Relationship Id="rId11" Type="http://schemas.openxmlformats.org/officeDocument/2006/relationships/image" Target="../media/image194.png"/><Relationship Id="rId5" Type="http://schemas.openxmlformats.org/officeDocument/2006/relationships/image" Target="../media/image78.jpeg"/><Relationship Id="rId10" Type="http://schemas.openxmlformats.org/officeDocument/2006/relationships/image" Target="../media/image193.png"/><Relationship Id="rId4" Type="http://schemas.openxmlformats.org/officeDocument/2006/relationships/image" Target="../media/image10.jpeg"/><Relationship Id="rId9" Type="http://schemas.openxmlformats.org/officeDocument/2006/relationships/image" Target="../media/image19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98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47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203.wmf"/><Relationship Id="rId3" Type="http://schemas.openxmlformats.org/officeDocument/2006/relationships/image" Target="../media/image9.jpeg"/><Relationship Id="rId7" Type="http://schemas.openxmlformats.org/officeDocument/2006/relationships/image" Target="../media/image200.wmf"/><Relationship Id="rId12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202.wmf"/><Relationship Id="rId5" Type="http://schemas.openxmlformats.org/officeDocument/2006/relationships/image" Target="../media/image78.jpeg"/><Relationship Id="rId15" Type="http://schemas.openxmlformats.org/officeDocument/2006/relationships/image" Target="../media/image204.wmf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10.jpeg"/><Relationship Id="rId9" Type="http://schemas.openxmlformats.org/officeDocument/2006/relationships/image" Target="../media/image201.wmf"/><Relationship Id="rId14" Type="http://schemas.openxmlformats.org/officeDocument/2006/relationships/oleObject" Target="../embeddings/oleObject15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158.bin"/><Relationship Id="rId3" Type="http://schemas.openxmlformats.org/officeDocument/2006/relationships/image" Target="../media/image9.jpeg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169.wmf"/><Relationship Id="rId17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7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4.bin"/><Relationship Id="rId15" Type="http://schemas.openxmlformats.org/officeDocument/2006/relationships/oleObject" Target="../embeddings/oleObject159.bin"/><Relationship Id="rId10" Type="http://schemas.openxmlformats.org/officeDocument/2006/relationships/image" Target="../media/image206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170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fauzisukiman\Desktop\template pp USM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652" y="404881"/>
            <a:ext cx="3213743" cy="1006475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5" cstate="print"/>
          <a:srcRect l="833" t="10988"/>
          <a:stretch>
            <a:fillRect/>
          </a:stretch>
        </p:blipFill>
        <p:spPr bwMode="auto">
          <a:xfrm>
            <a:off x="0" y="1444488"/>
            <a:ext cx="9144000" cy="357808"/>
          </a:xfrm>
          <a:prstGeom prst="rect">
            <a:avLst/>
          </a:prstGeom>
          <a:noFill/>
        </p:spPr>
      </p:pic>
      <p:pic>
        <p:nvPicPr>
          <p:cNvPr id="1030" name="Picture 6" descr="C:\Users\fauzisukiman\Desktop\template pp USM\line kebawa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9688" y="1981200"/>
            <a:ext cx="1509995" cy="4495800"/>
          </a:xfrm>
          <a:prstGeom prst="rect">
            <a:avLst/>
          </a:prstGeom>
          <a:noFill/>
        </p:spPr>
      </p:pic>
      <p:pic>
        <p:nvPicPr>
          <p:cNvPr id="7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4379" y="4876800"/>
            <a:ext cx="2569621" cy="1981201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130425"/>
            <a:ext cx="69342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</a:t>
            </a:r>
            <a:endParaRPr lang="en-US" sz="6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One-WaterLarg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0351" y="0"/>
            <a:ext cx="1503649" cy="1447800"/>
          </a:xfrm>
          <a:prstGeom prst="rect">
            <a:avLst/>
          </a:prstGeom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0"/>
            <a:ext cx="126619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11" name="Picture 10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" y="6386946"/>
            <a:ext cx="1140542" cy="40178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ms-MY" sz="4000" b="1" dirty="0" smtClean="0">
                <a:solidFill>
                  <a:schemeClr val="bg1"/>
                </a:solidFill>
              </a:rPr>
              <a:t>Kunming Waterfall Park, China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6357" name="Picture 5" descr="Image result for yunnan kunming waterfall">
            <a:hlinkClick r:id="rId5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1600200"/>
            <a:ext cx="6553200" cy="4372046"/>
          </a:xfrm>
          <a:prstGeom prst="rect">
            <a:avLst/>
          </a:prstGeom>
          <a:noFill/>
        </p:spPr>
      </p:pic>
      <p:pic>
        <p:nvPicPr>
          <p:cNvPr id="35635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371600"/>
            <a:ext cx="83938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48867" y="1219200"/>
            <a:ext cx="299513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6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0" y="1219200"/>
            <a:ext cx="3048000" cy="229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 Respiration, decomposition, and various chemical reactions;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If &gt;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 consumed than produced;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levels decline;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Sensitive animals may move away/weaken/die;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Fluctuate seasonally and over  24-hour period;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response to temperature &amp; biological activity;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solubility is a function of </a:t>
            </a:r>
          </a:p>
          <a:p>
            <a:pPr lvl="1"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temperature, salinity, and atmospheric pressure; 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temperature and salinity;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atmospheric pressure;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Cold water holds more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than warm water;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Water holds less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at higher altitudes.;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Thermal discharges raise the temperature of water and lower its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content.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 descr="beth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0"/>
            <a:ext cx="4267200" cy="56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 DO =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indication of pollutant influx;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maintenance of aquatic health, DO should approach </a:t>
            </a:r>
            <a:r>
              <a:rPr lang="en-MY" b="1" i="1" dirty="0" smtClean="0">
                <a:latin typeface="Times New Roman" pitchFamily="18" charset="0"/>
                <a:cs typeface="Times New Roman" pitchFamily="18" charset="0"/>
              </a:rPr>
              <a:t>saturation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Saturation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 in equilibrium with the partial pressure of atmospheric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&gt;= 7.0 mg/L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aquatic ecosystem health;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&lt; 5.0 mg/L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stress aquatic life;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 DO 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greater the stress.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remains below 1-2 mg/L for a few hours can result in large fish kills;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can range from 0-18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ppm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But most natural water systems require 5-6 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ppm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to support a diverse population;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level in good fishing waters generally averages about 9.0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ppm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371601"/>
          <a:ext cx="8686805" cy="5286482"/>
        </p:xfrm>
        <a:graphic>
          <a:graphicData uri="http://schemas.openxmlformats.org/drawingml/2006/table">
            <a:tbl>
              <a:tblPr/>
              <a:tblGrid>
                <a:gridCol w="2590800"/>
                <a:gridCol w="3733801"/>
                <a:gridCol w="2362204"/>
              </a:tblGrid>
              <a:tr h="990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Times New Roman"/>
                          <a:ea typeface="Calibri"/>
                          <a:cs typeface="Times New Roman"/>
                        </a:rPr>
                        <a:t>DO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Times New Roman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28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ppm</a:t>
                      </a:r>
                      <a:r>
                        <a:rPr lang="en-US" sz="2800" b="1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= mg/L)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Times New Roman"/>
                          <a:ea typeface="Calibri"/>
                          <a:cs typeface="Times New Roman"/>
                        </a:rPr>
                        <a:t>Water Quality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319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5-14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Good. Supports life.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9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Times New Roman"/>
                          <a:ea typeface="Calibri"/>
                          <a:cs typeface="Times New Roman"/>
                        </a:rPr>
                        <a:t>3-5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Poor. Stressful to many organisms.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9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0-3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Calibri"/>
                          <a:cs typeface="Times New Roman"/>
                        </a:rPr>
                        <a:t>Bad (hypoxia). Lethal to many organisms.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0291" name="Picture 0" descr="fish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2438400"/>
            <a:ext cx="1847883" cy="1280160"/>
          </a:xfrm>
          <a:prstGeom prst="rect">
            <a:avLst/>
          </a:prstGeom>
          <a:noFill/>
        </p:spPr>
      </p:pic>
      <p:pic>
        <p:nvPicPr>
          <p:cNvPr id="140290" name="Picture 1" descr="fish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886200"/>
            <a:ext cx="1714301" cy="1280160"/>
          </a:xfrm>
          <a:prstGeom prst="rect">
            <a:avLst/>
          </a:prstGeom>
          <a:noFill/>
        </p:spPr>
      </p:pic>
      <p:pic>
        <p:nvPicPr>
          <p:cNvPr id="140289" name="Picture 2" descr="fish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5334000"/>
            <a:ext cx="1502797" cy="128016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Primary Production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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= p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rimary production (algae);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Daytime: algal photosynthesis +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&gt; RespirationO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;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DO &gt;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saturation level, i.e., super-saturation;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Night time: </a:t>
            </a:r>
            <a:r>
              <a:rPr lang="en-MY" strike="sngStrike" dirty="0" smtClean="0">
                <a:latin typeface="Times New Roman" pitchFamily="18" charset="0"/>
                <a:cs typeface="Times New Roman" pitchFamily="18" charset="0"/>
              </a:rPr>
              <a:t>photosynthesis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algal respiration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 DO 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ignificantly.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2" descr="P12100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45720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Primary Production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biologically productive (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eutrophic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 lakes, DO can become supersaturated;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is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produced by algae or rooted aquatic plants more quickly;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Than it can escape into the atmosphere;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100 percent saturation = 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in water is in equilibrium with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the atmosphere;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When 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&gt; 110 percent saturation, harm may come to certain fish. 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66" name="Picture 2" descr="http://cdn.sciencefocus.com/sites/default/files/imagecache/490px_wide/qanda/images/qa_drinkfiz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5893" y="3048000"/>
            <a:ext cx="1728107" cy="120967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Eutrophication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Occurs when large quantities of nutrients such as nitrates and phosphates enter an aquatic environment.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9943" y="2819400"/>
            <a:ext cx="602405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2895600"/>
            <a:ext cx="3429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Sources of these nutrients include animal wastes, agricultural runoff, and sewage.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Eutrophication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Ecosystem quickly experiences an increase in photosynthetic and blue-green algae, as these organisms thrive in the presence of the added nutrients. </a:t>
            </a:r>
          </a:p>
          <a:p>
            <a:pPr>
              <a:spcBef>
                <a:spcPts val="12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Harapan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2" descr="P12100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2971800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5.1  Biochemical Oxygen Demand (BOD)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953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measures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consumed by microorganisms;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decomposing (in)organic matter in water;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Wastewater from sewage treatment plants;</a:t>
            </a:r>
          </a:p>
          <a:p>
            <a:pPr>
              <a:spcBef>
                <a:spcPts val="12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organic materials decomposition, 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;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Chemical oxidation of inorganic matter;</a:t>
            </a:r>
          </a:p>
          <a:p>
            <a:pPr>
              <a:spcBef>
                <a:spcPts val="12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extraction of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via chemical reaction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;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Common, environmental parameter;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Measures the extent to which oxygen within a sample can support microbial life.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4354962"/>
            <a:ext cx="3352801" cy="2503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algae bloom occurs as the algae accumulates into dense, visible patches near the surface of the water, prohibiting light from penetrating deeper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areas of lake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 stream. </a:t>
            </a:r>
          </a:p>
          <a:p>
            <a:pPr>
              <a:spcBef>
                <a:spcPts val="12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P1210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971800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Eutrophication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9352" y="2962246"/>
            <a:ext cx="5184648" cy="389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1143000"/>
            <a:ext cx="761834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26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" y="1219200"/>
            <a:ext cx="751676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Eutrophication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Some fish are unable to survive without this light, but for them an even more serious problem arises when the algae begin to die.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this point, oxygen-demanding bacteria take over the ecosystem, decomposing the algae and using up dissolved oxygen in the process.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These bacteria increase the biological oxygen demand (BOD) of the ecosystem.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2004-2012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2" descr="P12100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96045" y="1219200"/>
            <a:ext cx="344795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Content Placeholder 8" descr="IMGP0713.JPG"/>
          <p:cNvPicPr>
            <a:picLocks noGrp="1" noChangeAspect="1"/>
          </p:cNvPicPr>
          <p:nvPr>
            <p:ph idx="1"/>
          </p:nvPr>
        </p:nvPicPr>
        <p:blipFill>
          <a:blip r:embed="rId6" cstate="print"/>
          <a:stretch>
            <a:fillRect/>
          </a:stretch>
        </p:blipFill>
        <p:spPr>
          <a:xfrm>
            <a:off x="2438400" y="3829050"/>
            <a:ext cx="4038600" cy="302895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 in T.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Mechanical Aerator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2" descr="PICT0221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00200" y="1371600"/>
            <a:ext cx="6034617" cy="4525963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Mechanical Aerator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4674" name="Object 12"/>
          <p:cNvGraphicFramePr>
            <a:graphicFrameLocks noChangeAspect="1"/>
          </p:cNvGraphicFramePr>
          <p:nvPr/>
        </p:nvGraphicFramePr>
        <p:xfrm>
          <a:off x="0" y="1295400"/>
          <a:ext cx="436245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0" name="Bitmap Image" r:id="rId5" imgW="4361905" imgH="2933333" progId="PBrush">
                  <p:embed/>
                </p:oleObj>
              </mc:Choice>
              <mc:Fallback>
                <p:oleObj name="Bitmap Image" r:id="rId5" imgW="4361905" imgH="2933333" progId="PBrush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4362450" cy="293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톘Ҷ토Ҷİ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1676400"/>
            <a:ext cx="32766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5699" name="Object 1"/>
          <p:cNvGraphicFramePr>
            <a:graphicFrameLocks noChangeAspect="1"/>
          </p:cNvGraphicFramePr>
          <p:nvPr/>
        </p:nvGraphicFramePr>
        <p:xfrm>
          <a:off x="4038600" y="3581400"/>
          <a:ext cx="4452057" cy="63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1" name="Equation" r:id="rId8" imgW="1943100" imgH="279400" progId="Equation.DSMT4">
                  <p:embed/>
                </p:oleObj>
              </mc:Choice>
              <mc:Fallback>
                <p:oleObj name="Equation" r:id="rId8" imgW="1943100" imgH="279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581400"/>
                        <a:ext cx="4452057" cy="633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0" name="Object 3"/>
          <p:cNvGraphicFramePr>
            <a:graphicFrameLocks noChangeAspect="1"/>
          </p:cNvGraphicFramePr>
          <p:nvPr/>
        </p:nvGraphicFramePr>
        <p:xfrm>
          <a:off x="4114800" y="4572000"/>
          <a:ext cx="3251907" cy="63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2" name="Equation" r:id="rId10" imgW="1422400" imgH="279400" progId="Equation.DSMT4">
                  <p:embed/>
                </p:oleObj>
              </mc:Choice>
              <mc:Fallback>
                <p:oleObj name="Equation" r:id="rId10" imgW="14224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572000"/>
                        <a:ext cx="3251907" cy="633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1" name="Object 5"/>
          <p:cNvGraphicFramePr>
            <a:graphicFrameLocks noChangeAspect="1"/>
          </p:cNvGraphicFramePr>
          <p:nvPr/>
        </p:nvGraphicFramePr>
        <p:xfrm>
          <a:off x="4038600" y="5638800"/>
          <a:ext cx="4800600" cy="50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3" name="Equation" r:id="rId12" imgW="2094591" imgH="215806" progId="Equation.DSMT4">
                  <p:embed/>
                </p:oleObj>
              </mc:Choice>
              <mc:Fallback>
                <p:oleObj name="Equation" r:id="rId12" imgW="2094591" imgH="21580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638800"/>
                        <a:ext cx="4800600" cy="5019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Aerator effect on DO levels in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7750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990600" y="1371600"/>
          <a:ext cx="6705600" cy="4225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3" name="Chart" r:id="rId6" imgW="4171950" imgH="2628900" progId="Excel.Sheet.8">
                  <p:embed/>
                </p:oleObj>
              </mc:Choice>
              <mc:Fallback>
                <p:oleObj name="Chart" r:id="rId6" imgW="4171950" imgH="2628900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371600"/>
                        <a:ext cx="6705600" cy="42254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Mechanical Aerator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2" descr="P528008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371600"/>
            <a:ext cx="69342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>
          <a:xfrm>
            <a:off x="3810000" y="4114800"/>
            <a:ext cx="1143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Aerator effect on DO levels in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4" descr="뺨뺰x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>
          <a:xfrm>
            <a:off x="0" y="1381125"/>
            <a:ext cx="4570413" cy="2184400"/>
          </a:xfrm>
          <a:noFill/>
          <a:ln/>
        </p:spPr>
      </p:pic>
      <p:pic>
        <p:nvPicPr>
          <p:cNvPr id="9" name="Picture 7" descr="ⷀⷈx"/>
          <p:cNvPicPr preferRelativeResize="0">
            <a:picLocks noChangeArrowheads="1"/>
          </p:cNvPicPr>
          <p:nvPr/>
        </p:nvPicPr>
        <p:blipFill>
          <a:blip r:embed="rId5" cstate="print">
            <a:lum/>
          </a:blip>
          <a:srcRect/>
          <a:stretch>
            <a:fillRect/>
          </a:stretch>
        </p:blipFill>
        <p:spPr>
          <a:xfrm>
            <a:off x="4573588" y="1371600"/>
            <a:ext cx="4570412" cy="2185988"/>
          </a:xfrm>
          <a:prstGeom prst="rect">
            <a:avLst/>
          </a:prstGeom>
          <a:noFill/>
          <a:ln/>
        </p:spPr>
      </p:pic>
      <p:pic>
        <p:nvPicPr>
          <p:cNvPr id="10" name="Picture 10" descr="⸸⹀x"/>
          <p:cNvPicPr preferRelativeResize="0">
            <a:picLocks noChangeArrowheads="1"/>
          </p:cNvPicPr>
          <p:nvPr/>
        </p:nvPicPr>
        <p:blipFill>
          <a:blip r:embed="rId6" cstate="print">
            <a:lum/>
          </a:blip>
          <a:srcRect/>
          <a:stretch>
            <a:fillRect/>
          </a:stretch>
        </p:blipFill>
        <p:spPr>
          <a:xfrm>
            <a:off x="0" y="3895725"/>
            <a:ext cx="4570413" cy="2184400"/>
          </a:xfrm>
          <a:prstGeom prst="rect">
            <a:avLst/>
          </a:prstGeom>
          <a:noFill/>
          <a:ln/>
        </p:spPr>
      </p:pic>
      <p:pic>
        <p:nvPicPr>
          <p:cNvPr id="11" name="Picture 17" descr="⺰⺸x"/>
          <p:cNvPicPr preferRelativeResize="0">
            <a:picLocks noChangeArrowheads="1"/>
          </p:cNvPicPr>
          <p:nvPr/>
        </p:nvPicPr>
        <p:blipFill>
          <a:blip r:embed="rId7" cstate="print">
            <a:lum/>
          </a:blip>
          <a:srcRect/>
          <a:stretch>
            <a:fillRect/>
          </a:stretch>
        </p:blipFill>
        <p:spPr>
          <a:xfrm>
            <a:off x="4573588" y="3886200"/>
            <a:ext cx="4570412" cy="2184400"/>
          </a:xfrm>
          <a:prstGeom prst="rect">
            <a:avLst/>
          </a:prstGeom>
          <a:noFill/>
          <a:ln/>
        </p:spPr>
      </p:pic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486400" y="3429000"/>
            <a:ext cx="3048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/>
              <a:t>6:00 am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914400" y="3460750"/>
            <a:ext cx="3048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/>
              <a:t>12:00 am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762000" y="6019800"/>
            <a:ext cx="3048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/>
              <a:t>12:00 pm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486400" y="6019800"/>
            <a:ext cx="3048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/>
              <a:t>6:00 pm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Aerator effect on DO levels in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4" cstate="print">
            <a:lum contrast="-12000"/>
          </a:blip>
          <a:srcRect/>
          <a:stretch>
            <a:fillRect/>
          </a:stretch>
        </p:blipFill>
        <p:spPr>
          <a:xfrm>
            <a:off x="0" y="2133600"/>
            <a:ext cx="4570413" cy="2767013"/>
          </a:xfrm>
          <a:prstGeom prst="rect">
            <a:avLst/>
          </a:prstGeom>
          <a:noFill/>
          <a:ln/>
        </p:spPr>
      </p:pic>
      <p:pic>
        <p:nvPicPr>
          <p:cNvPr id="9" name="Picture 7"/>
          <p:cNvPicPr preferRelativeResize="0">
            <a:picLocks noChangeArrowheads="1"/>
          </p:cNvPicPr>
          <p:nvPr/>
        </p:nvPicPr>
        <p:blipFill>
          <a:blip r:embed="rId5" cstate="print">
            <a:lum contrast="-12000"/>
          </a:blip>
          <a:srcRect/>
          <a:stretch>
            <a:fillRect/>
          </a:stretch>
        </p:blipFill>
        <p:spPr>
          <a:xfrm>
            <a:off x="4573588" y="2133600"/>
            <a:ext cx="4570412" cy="2767013"/>
          </a:xfrm>
          <a:prstGeom prst="rect">
            <a:avLst/>
          </a:prstGeo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5.1  Biochemical Oxygen Demand (BOD)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Test:  Measure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consumed  during a specified period of time (5 days at 20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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C);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Rate of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consumption is affected by  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Temperature, pH, microorganisms presence, and organic and inorganic material type.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directly affects DO in rivers and streams;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BOD, more rapid oxygen depletion;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&lt;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is available to aquatic life.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Mechanical Aerator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219200"/>
            <a:ext cx="4572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886200"/>
            <a:ext cx="4800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715000" y="2362200"/>
            <a:ext cx="2057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/>
              <a:t>One aerator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90600" y="5181600"/>
            <a:ext cx="2209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Four aerators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24200" y="54102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105400" y="2590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219200"/>
            <a:ext cx="37338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6705600" cy="1143000"/>
          </a:xfrm>
        </p:spPr>
        <p:txBody>
          <a:bodyPr/>
          <a:lstStyle/>
          <a:p>
            <a:r>
              <a:rPr lang="en-US" sz="4000" b="1" smtClean="0">
                <a:solidFill>
                  <a:schemeClr val="bg1"/>
                </a:solidFill>
              </a:rPr>
              <a:t>Role of Mudball &amp; EM Solution</a:t>
            </a:r>
          </a:p>
        </p:txBody>
      </p:sp>
      <p:pic>
        <p:nvPicPr>
          <p:cNvPr id="20487" name="Picture 2" descr="http://starstorage.blob.core.windows.net/archives/2009/8/21/north/MUDBALL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219200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4" descr="http://farm3.static.flickr.com/2623/4198357523_c4beca952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5200" y="3048000"/>
            <a:ext cx="27686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3981450"/>
            <a:ext cx="37147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10200" y="4017963"/>
            <a:ext cx="373380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Multiply 11"/>
          <p:cNvSpPr/>
          <p:nvPr/>
        </p:nvSpPr>
        <p:spPr>
          <a:xfrm>
            <a:off x="-1600200" y="-1160463"/>
            <a:ext cx="12420600" cy="9906001"/>
          </a:xfrm>
          <a:prstGeom prst="mathMultiply">
            <a:avLst>
              <a:gd name="adj1" fmla="val 774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38200" y="2528888"/>
            <a:ext cx="7772400" cy="2678112"/>
          </a:xfrm>
          <a:prstGeom prst="rect">
            <a:avLst/>
          </a:prstGeom>
          <a:solidFill>
            <a:schemeClr val="bg1">
              <a:alpha val="38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schemeClr val="bg1">
                <a:alpha val="40000"/>
              </a:schemeClr>
            </a:outerShdw>
          </a:effectLst>
        </p:spPr>
        <p:txBody>
          <a:bodyPr anchor="ctr">
            <a:spAutoFit/>
          </a:bodyPr>
          <a:lstStyle/>
          <a:p>
            <a:pPr marL="0" lvl="2" algn="ctr" eaLnBrk="0" hangingPunct="0">
              <a:tabLst>
                <a:tab pos="228600" algn="l"/>
              </a:tabLst>
              <a:defRPr/>
            </a:pPr>
            <a:r>
              <a:rPr lang="nl-NL" altLang="zh-CN" sz="3200" b="1" dirty="0">
                <a:latin typeface="+mn-lt"/>
              </a:rPr>
              <a:t>Lurling, M., Tolman, Y. and van Oosterhout, F. (2010). </a:t>
            </a:r>
            <a:r>
              <a:rPr lang="en-US" altLang="zh-CN" sz="3200" b="1" i="1" dirty="0" err="1">
                <a:solidFill>
                  <a:srgbClr val="CC00CC"/>
                </a:solidFill>
                <a:latin typeface="+mn-lt"/>
              </a:rPr>
              <a:t>Cyanobacteria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</a:rPr>
              <a:t> blooms </a:t>
            </a:r>
            <a:r>
              <a:rPr lang="en-US" altLang="zh-CN" sz="4000" b="1" i="1" dirty="0">
                <a:solidFill>
                  <a:srgbClr val="FF0000"/>
                </a:solidFill>
                <a:latin typeface="+mn-lt"/>
              </a:rPr>
              <a:t>cannot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</a:rPr>
              <a:t> be controlled by Effective Microorganisms (EM®) from mud- or </a:t>
            </a:r>
            <a:r>
              <a:rPr lang="en-US" altLang="zh-CN" sz="3200" b="1" i="1" dirty="0" err="1">
                <a:solidFill>
                  <a:srgbClr val="CC00CC"/>
                </a:solidFill>
                <a:latin typeface="+mn-lt"/>
              </a:rPr>
              <a:t>Bokashi</a:t>
            </a:r>
            <a:r>
              <a:rPr lang="en-US" altLang="zh-CN" sz="3200" b="1" i="1" dirty="0">
                <a:solidFill>
                  <a:srgbClr val="CC00CC"/>
                </a:solidFill>
                <a:latin typeface="+mn-lt"/>
              </a:rPr>
              <a:t>-balls</a:t>
            </a:r>
            <a:r>
              <a:rPr lang="en-US" altLang="zh-CN" sz="3200" b="1" dirty="0">
                <a:latin typeface="+mn-lt"/>
              </a:rPr>
              <a:t>. </a:t>
            </a:r>
            <a:r>
              <a:rPr lang="en-US" altLang="zh-CN" sz="3200" b="1" dirty="0" err="1">
                <a:latin typeface="+mn-lt"/>
              </a:rPr>
              <a:t>Hydrobiologia</a:t>
            </a:r>
            <a:r>
              <a:rPr lang="en-US" altLang="zh-CN" sz="3200" b="1" dirty="0">
                <a:latin typeface="+mn-lt"/>
              </a:rPr>
              <a:t> 646, 133–143.</a:t>
            </a:r>
          </a:p>
        </p:txBody>
      </p:sp>
      <p:pic>
        <p:nvPicPr>
          <p:cNvPr id="14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highly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eutrophicated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Wild fluctuation of DO over the diurnal cycle;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Reaching &gt; 18 mg/L in late afternoon;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Mechanical aerator not effective;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Does not remove the source of nutrients;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Adding DO is meaningless in TH;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4906963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Mudball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EM solution did not appear to reduce the degree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eutrophication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TH;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Addition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mudballs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may even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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turbidity;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add additional nutrients;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Further complicate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eutrophication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process;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Removal of sediment from the lake bottom;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Viable option that deserves more careful study;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95800" y="1417637"/>
            <a:ext cx="4191000" cy="4525963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Sediment removal is sustainable in long run;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a source of water can be found;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the form of rainwater harvesting;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provide flow to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Tasik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Should be closely look at in the near future.</a:t>
            </a:r>
          </a:p>
        </p:txBody>
      </p:sp>
      <p:pic>
        <p:nvPicPr>
          <p:cNvPr id="7" name="Picture 9" descr="Untitle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9200"/>
            <a:ext cx="4343400" cy="557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Reaeration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Another mechanism that may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is transfer through air-water interface;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Typically, transfer is from atmosphere into water (</a:t>
            </a:r>
            <a:r>
              <a:rPr lang="en-MY" b="1" i="1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in most natural waters is below saturation;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Supersaturated conditions: net transfer of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from water body to atmosphere;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Measurement: DO meter;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Converts signals from a probe into mg/L.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5042" name="Picture 2" descr="http://t0.gstatic.com/images?q=tbn:ANd9GcQKF6kVWNP7oMrQmdFBhzfU0A2dSMnjcaWXoZ-MEOTuLJPgk5G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676400"/>
            <a:ext cx="3276600" cy="4102874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Introduction of untreated sewage;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Into a stream originally unpolluted;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Will deplete the DO levels in the stream.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200400"/>
            <a:ext cx="50499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14400" y="4267200"/>
            <a:ext cx="213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Figure 5.1  DO sag that occurs below sewage discharges into streams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atmospheric oxygen enters water;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To compensate for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deficit;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Initially,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consumption dwarfs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 the organic                                              matter assimilated                                                   and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drop;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D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epletion &amp;                                              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in balance.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200400"/>
            <a:ext cx="50499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Lowest or critical level of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b="1" i="1" dirty="0" smtClean="0">
                <a:latin typeface="Times New Roman" pitchFamily="18" charset="0"/>
                <a:cs typeface="Times New Roman" pitchFamily="18" charset="0"/>
              </a:rPr>
              <a:t>DO sag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Beyond this point,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dominates;</a:t>
            </a:r>
          </a:p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levels begin to rise;</a:t>
            </a:r>
          </a:p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Location and                                         magnitude of this                                               critical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Depends on:</a:t>
            </a:r>
          </a:p>
          <a:p>
            <a:pPr lvl="1">
              <a:spcBef>
                <a:spcPts val="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loading size, </a:t>
            </a:r>
          </a:p>
          <a:p>
            <a:pPr lvl="1">
              <a:spcBef>
                <a:spcPts val="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stream’s flow and                                          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morphometry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spcBef>
                <a:spcPts val="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temperature, etc.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200400"/>
            <a:ext cx="50499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Streeter-Phelps model: 2 primary mechanisms governing DO in a stream receiving sewage: 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decomposition of organic matter;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step in modelling DO sag: characterize the strength of the wastewater;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Focus on the decomposition process;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By measuring the amount of oxygen consumed, i.e. BOD.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5.1  Biochemical Oxygen Demand (BOD)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Consequences of high BOD = low DO: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aquatic organisms stressed, suffocate, and die.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Sources of BOD: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leaves and woody debris; 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dead plants and animals; 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animal manure; 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effluents from pulp and paper mills, wastewater treatment plants, feedlots, and food-processing plants; 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failing septic systems; and urban storm water runoff. 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raw-sewa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3518" y="2590800"/>
            <a:ext cx="3580482" cy="23774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oxidation in a uniformly mixed segment is generally written as a first order reaction: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133600" y="2438400"/>
          <a:ext cx="25717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5" imgW="850531" imgH="393529" progId="Equation.DSMT4">
                  <p:embed/>
                </p:oleObj>
              </mc:Choice>
              <mc:Fallback>
                <p:oleObj name="Equation" r:id="rId5" imgW="850531" imgH="393529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38400"/>
                        <a:ext cx="25717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823913" y="3686175"/>
          <a:ext cx="6948487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7" imgW="2298600" imgH="1054080" progId="Equation.DSMT4">
                  <p:embed/>
                </p:oleObj>
              </mc:Choice>
              <mc:Fallback>
                <p:oleObj name="Equation" r:id="rId7" imgW="2298600" imgH="10540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3686175"/>
                        <a:ext cx="6948487" cy="306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315200" y="27432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(5.1)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mass balance equation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381000" y="3889375"/>
          <a:ext cx="8485187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Equation" r:id="rId5" imgW="2806560" imgH="838080" progId="Equation.DSMT4">
                  <p:embed/>
                </p:oleObj>
              </mc:Choice>
              <mc:Fallback>
                <p:oleObj name="Equation" r:id="rId5" imgW="2806560" imgH="8380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89375"/>
                        <a:ext cx="8485187" cy="243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2209800" y="2209800"/>
          <a:ext cx="40576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Equation" r:id="rId7" imgW="1333500" imgH="393700" progId="Equation.DSMT4">
                  <p:embed/>
                </p:oleObj>
              </mc:Choice>
              <mc:Fallback>
                <p:oleObj name="Equation" r:id="rId7" imgW="1333500" imgH="3937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40576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7315200" y="25146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(5.2)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Reaeration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581400" y="1371600"/>
          <a:ext cx="185261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9" name="Equation" r:id="rId5" imgW="609480" imgH="253800" progId="Equation.DSMT4">
                  <p:embed/>
                </p:oleObj>
              </mc:Choice>
              <mc:Fallback>
                <p:oleObj name="Equation" r:id="rId5" imgW="60948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371600"/>
                        <a:ext cx="1852613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lowchart: Magnetic Disk 16"/>
          <p:cNvSpPr/>
          <p:nvPr/>
        </p:nvSpPr>
        <p:spPr>
          <a:xfrm>
            <a:off x="6553200" y="4724400"/>
            <a:ext cx="1828800" cy="1362075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553200" y="3895725"/>
            <a:ext cx="0" cy="1981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382000" y="3914775"/>
            <a:ext cx="0" cy="1981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6553200" y="5638800"/>
            <a:ext cx="1828800" cy="457200"/>
          </a:xfrm>
          <a:prstGeom prst="arc">
            <a:avLst>
              <a:gd name="adj1" fmla="val 11401"/>
              <a:gd name="adj2" fmla="val 108421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858000" y="17526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62800" y="22098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67600" y="25146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772400" y="22098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077200" y="17526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7162800" y="1447800"/>
          <a:ext cx="6175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0" name="Equation" r:id="rId7" imgW="203040" imgH="228600" progId="Equation.DSMT4">
                  <p:embed/>
                </p:oleObj>
              </mc:Choice>
              <mc:Fallback>
                <p:oleObj name="Equation" r:id="rId7" imgW="20304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447800"/>
                        <a:ext cx="6175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0" name="Object 8"/>
          <p:cNvGraphicFramePr>
            <a:graphicFrameLocks noChangeAspect="1"/>
          </p:cNvGraphicFramePr>
          <p:nvPr/>
        </p:nvGraphicFramePr>
        <p:xfrm>
          <a:off x="1257300" y="2514600"/>
          <a:ext cx="119856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1" name="Equation" r:id="rId9" imgW="393480" imgH="228600" progId="Equation.DSMT4">
                  <p:embed/>
                </p:oleObj>
              </mc:Choice>
              <mc:Fallback>
                <p:oleObj name="Equation" r:id="rId9" imgW="39348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514600"/>
                        <a:ext cx="1198563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1" name="Object 9"/>
          <p:cNvGraphicFramePr>
            <a:graphicFrameLocks noChangeAspect="1"/>
          </p:cNvGraphicFramePr>
          <p:nvPr/>
        </p:nvGraphicFramePr>
        <p:xfrm>
          <a:off x="2514600" y="2514600"/>
          <a:ext cx="27051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2" name="Equation" r:id="rId11" imgW="888840" imgH="253800" progId="Equation.DSMT4">
                  <p:embed/>
                </p:oleObj>
              </mc:Choice>
              <mc:Fallback>
                <p:oleObj name="Equation" r:id="rId11" imgW="88884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514600"/>
                        <a:ext cx="27051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914400" y="3352800"/>
          <a:ext cx="459898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3" name="Equation" r:id="rId13" imgW="1511280" imgH="253800" progId="Equation.DSMT4">
                  <p:embed/>
                </p:oleObj>
              </mc:Choice>
              <mc:Fallback>
                <p:oleObj name="Equation" r:id="rId13" imgW="1511280" imgH="2538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2800"/>
                        <a:ext cx="4598988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1606550" y="4191000"/>
          <a:ext cx="31305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4" name="Equation" r:id="rId15" imgW="1028520" imgH="393480" progId="Equation.DSMT4">
                  <p:embed/>
                </p:oleObj>
              </mc:Choice>
              <mc:Fallback>
                <p:oleObj name="Equation" r:id="rId15" imgW="1028520" imgH="393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4191000"/>
                        <a:ext cx="31305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304800" y="5562600"/>
          <a:ext cx="5638800" cy="594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5" name="Equation" r:id="rId17" imgW="2070000" imgH="228600" progId="Equation.DSMT4">
                  <p:embed/>
                </p:oleObj>
              </mc:Choice>
              <mc:Fallback>
                <p:oleObj name="Equation" r:id="rId17" imgW="207000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562600"/>
                        <a:ext cx="5638800" cy="594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6248400" y="1371600"/>
            <a:ext cx="24384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9" dur="20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Reaeration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Flowchart: Magnetic Disk 16"/>
          <p:cNvSpPr/>
          <p:nvPr/>
        </p:nvSpPr>
        <p:spPr>
          <a:xfrm>
            <a:off x="6553200" y="4724400"/>
            <a:ext cx="1828800" cy="1362075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553200" y="3895725"/>
            <a:ext cx="0" cy="1981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382000" y="3914775"/>
            <a:ext cx="0" cy="19812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6553200" y="5638800"/>
            <a:ext cx="1828800" cy="457200"/>
          </a:xfrm>
          <a:prstGeom prst="arc">
            <a:avLst>
              <a:gd name="adj1" fmla="val 11401"/>
              <a:gd name="adj2" fmla="val 108421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51357"/>
              </p:ext>
            </p:extLst>
          </p:nvPr>
        </p:nvGraphicFramePr>
        <p:xfrm>
          <a:off x="1346200" y="2238375"/>
          <a:ext cx="115887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68" name="Equation" r:id="rId5" imgW="381000" imgH="228600" progId="Equation.DSMT4">
                  <p:embed/>
                </p:oleObj>
              </mc:Choice>
              <mc:Fallback>
                <p:oleObj name="Equation" r:id="rId5" imgW="3810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2238375"/>
                        <a:ext cx="1158875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817552"/>
              </p:ext>
            </p:extLst>
          </p:nvPr>
        </p:nvGraphicFramePr>
        <p:xfrm>
          <a:off x="2584450" y="2238375"/>
          <a:ext cx="27051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69" name="Equation" r:id="rId7" imgW="888614" imgH="253890" progId="Equation.DSMT4">
                  <p:embed/>
                </p:oleObj>
              </mc:Choice>
              <mc:Fallback>
                <p:oleObj name="Equation" r:id="rId7" imgW="888614" imgH="25389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50" y="2238375"/>
                        <a:ext cx="27051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889655"/>
              </p:ext>
            </p:extLst>
          </p:nvPr>
        </p:nvGraphicFramePr>
        <p:xfrm>
          <a:off x="984250" y="3076575"/>
          <a:ext cx="459898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0" name="Equation" r:id="rId9" imgW="1511300" imgH="254000" progId="Equation.DSMT4">
                  <p:embed/>
                </p:oleObj>
              </mc:Choice>
              <mc:Fallback>
                <p:oleObj name="Equation" r:id="rId9" imgW="1511300" imgH="254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3076575"/>
                        <a:ext cx="459898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554769"/>
              </p:ext>
            </p:extLst>
          </p:nvPr>
        </p:nvGraphicFramePr>
        <p:xfrm>
          <a:off x="1676400" y="3914775"/>
          <a:ext cx="31305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1" name="Equation" r:id="rId11" imgW="1028254" imgH="393529" progId="Equation.DSMT4">
                  <p:embed/>
                </p:oleObj>
              </mc:Choice>
              <mc:Fallback>
                <p:oleObj name="Equation" r:id="rId11" imgW="1028254" imgH="39352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14775"/>
                        <a:ext cx="31305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414663"/>
              </p:ext>
            </p:extLst>
          </p:nvPr>
        </p:nvGraphicFramePr>
        <p:xfrm>
          <a:off x="354013" y="5286375"/>
          <a:ext cx="58118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2" name="Equation" r:id="rId13" imgW="2133600" imgH="228600" progId="Equation.DSMT4">
                  <p:embed/>
                </p:oleObj>
              </mc:Choice>
              <mc:Fallback>
                <p:oleObj name="Equation" r:id="rId13" imgW="21336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5286375"/>
                        <a:ext cx="581183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572653"/>
              </p:ext>
            </p:extLst>
          </p:nvPr>
        </p:nvGraphicFramePr>
        <p:xfrm>
          <a:off x="7158831" y="1828800"/>
          <a:ext cx="6175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3" name="Equation" r:id="rId15" imgW="203040" imgH="228600" progId="Equation.DSMT4">
                  <p:embed/>
                </p:oleObj>
              </mc:Choice>
              <mc:Fallback>
                <p:oleObj name="Equation" r:id="rId15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831" y="1828800"/>
                        <a:ext cx="6175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/>
          <p:nvPr/>
        </p:nvCxnSpPr>
        <p:spPr>
          <a:xfrm>
            <a:off x="7467600" y="42672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772400" y="44958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162800" y="44958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077200" y="47244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58000" y="4724400"/>
            <a:ext cx="0" cy="1066800"/>
          </a:xfrm>
          <a:prstGeom prst="straightConnector1">
            <a:avLst/>
          </a:prstGeom>
          <a:ln w="1587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Before proceeding to other aspects of BOD-DO modeling, let’s review some of the parameters that relate to BOD-DO.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2057400" y="57912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Reaeration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5.3.1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 Decay Rate </a:t>
            </a:r>
            <a:r>
              <a:rPr lang="en-MY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bottle decay typical values: 0.05-0.5 d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Mean of about </a:t>
            </a:r>
            <a:r>
              <a:rPr lang="en-MY" b="1" dirty="0" smtClean="0">
                <a:latin typeface="Times New Roman" pitchFamily="18" charset="0"/>
                <a:cs typeface="Times New Roman" pitchFamily="18" charset="0"/>
              </a:rPr>
              <a:t>0.15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Info used to estimate a 95 % response time;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the bottle test as t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95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3/</a:t>
            </a:r>
            <a:r>
              <a:rPr lang="en-MY" b="1" dirty="0" smtClean="0">
                <a:latin typeface="Times New Roman" pitchFamily="18" charset="0"/>
                <a:cs typeface="Times New Roman" pitchFamily="18" charset="0"/>
              </a:rPr>
              <a:t>0.15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20 d;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Long measurement period is unacceptable;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Adopt a 5-day BOD (BOD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 test.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MY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5.1  Typical values of the BOD decomposition rate for various levels of treatment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990600" y="1371600"/>
          <a:ext cx="7010400" cy="2133600"/>
        </p:xfrm>
        <a:graphic>
          <a:graphicData uri="http://schemas.openxmlformats.org/drawingml/2006/table">
            <a:tbl>
              <a:tblPr/>
              <a:tblGrid>
                <a:gridCol w="3504601"/>
                <a:gridCol w="3505799"/>
              </a:tblGrid>
              <a:tr h="54072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Treatment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i="1" dirty="0">
                          <a:latin typeface="Times New Roman"/>
                          <a:ea typeface="Calibri"/>
                          <a:cs typeface="Times New Roman"/>
                        </a:rPr>
                        <a:t>α </a:t>
                      </a: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(d</a:t>
                      </a:r>
                      <a:r>
                        <a:rPr lang="en-MY" sz="3200" baseline="30000" dirty="0">
                          <a:latin typeface="Times New Roman"/>
                          <a:ea typeface="Calibri"/>
                          <a:cs typeface="Times New Roman"/>
                        </a:rPr>
                        <a:t>-1</a:t>
                      </a: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) at 20 </a:t>
                      </a: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</a:t>
                      </a: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C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2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Untreated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0.35 (0.20 – 0.50)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260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Primary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>
                          <a:latin typeface="Times New Roman"/>
                          <a:ea typeface="Calibri"/>
                          <a:cs typeface="Times New Roman"/>
                        </a:rPr>
                        <a:t>0.20 (0.10 – 0.30)</a:t>
                      </a:r>
                      <a:endParaRPr lang="en-US" sz="3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60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Activated sludge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3200" dirty="0">
                          <a:latin typeface="Times New Roman"/>
                          <a:ea typeface="Calibri"/>
                          <a:cs typeface="Times New Roman"/>
                        </a:rPr>
                        <a:t>0.075 (0.05 – 0.10)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Content Placeholder 7"/>
          <p:cNvSpPr txBox="1">
            <a:spLocks/>
          </p:cNvSpPr>
          <p:nvPr/>
        </p:nvSpPr>
        <p:spPr>
          <a:xfrm>
            <a:off x="533400" y="37338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Raw sewage = mixture of compounds;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From easily decomposable sugars;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 refractory substances (longer to decay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); </a:t>
            </a:r>
            <a:endParaRPr kumimoji="0" lang="en-MY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Waste treatment selectively remove former;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rates is lower for treated sewage.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Before proceeding to other aspects of BOD-DO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let’s review some of the parameters that relate to BOD-DO.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2057400" y="57912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Reaeration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5.3.2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 Loading </a:t>
            </a:r>
            <a:r>
              <a:rPr lang="en-MY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endParaRPr lang="en-US" sz="4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1295400"/>
          </a:xfrm>
        </p:spPr>
        <p:txBody>
          <a:bodyPr>
            <a:noAutofit/>
          </a:bodyPr>
          <a:lstStyle/>
          <a:p>
            <a:pPr indent="511175"/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loading (mass/time) = BOD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of wastewater (effluent) released into a body of water.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1" name="Content Placeholder 11"/>
          <p:cNvGraphicFramePr>
            <a:graphicFrameLocks/>
          </p:cNvGraphicFramePr>
          <p:nvPr/>
        </p:nvGraphicFramePr>
        <p:xfrm>
          <a:off x="0" y="3200400"/>
          <a:ext cx="9144001" cy="3339792"/>
        </p:xfrm>
        <a:graphic>
          <a:graphicData uri="http://schemas.openxmlformats.org/drawingml/2006/table">
            <a:tbl>
              <a:tblPr/>
              <a:tblGrid>
                <a:gridCol w="1828800"/>
                <a:gridCol w="2590800"/>
                <a:gridCol w="2438155"/>
                <a:gridCol w="2286246"/>
              </a:tblGrid>
              <a:tr h="1632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MY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flow rate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CBOD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CBOD </a:t>
                      </a:r>
                      <a:r>
                        <a:rPr lang="en-MY" sz="28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conc</a:t>
                      </a: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mg/L)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United States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0.57 (150)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125 (0.275)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220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Developing countries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0.19 (50)</a:t>
                      </a:r>
                      <a:r>
                        <a:rPr lang="en-MY" sz="2800" baseline="3000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 (0.132)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320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219200" y="2647890"/>
            <a:ext cx="678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Table 5.2  Typical loading rates for untreated domestic sewage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5.2  Typical loading rates for untreated domestic sewage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0" y="3518208"/>
          <a:ext cx="9144001" cy="3339792"/>
        </p:xfrm>
        <a:graphic>
          <a:graphicData uri="http://schemas.openxmlformats.org/drawingml/2006/table">
            <a:tbl>
              <a:tblPr/>
              <a:tblGrid>
                <a:gridCol w="1828800"/>
                <a:gridCol w="2590800"/>
                <a:gridCol w="2438155"/>
                <a:gridCol w="2286246"/>
              </a:tblGrid>
              <a:tr h="1632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MY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flow rate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CBOD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CBOD </a:t>
                      </a:r>
                      <a:r>
                        <a:rPr lang="en-MY" sz="28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conc</a:t>
                      </a: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mg/L)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United States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0.57 (150)</a:t>
                      </a:r>
                      <a:r>
                        <a:rPr lang="en-MY" sz="2800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125 (0.275)</a:t>
                      </a:r>
                      <a:r>
                        <a:rPr lang="en-MY" sz="2800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220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Developing countries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0.19 (50)</a:t>
                      </a:r>
                      <a:r>
                        <a:rPr lang="en-MY" sz="2800" baseline="3000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 (0.132)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320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12954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US flow rate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 - 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higher standard of living;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Per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capita BOD generation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 - 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garbage disposals and other accoutrements of a developed economy;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5.1  Biochemical Oxygen Demand (BOD)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953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Test – to determine the relative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requirements of wastewaters, effluents and polluted waters. </a:t>
            </a:r>
          </a:p>
          <a:p>
            <a:pPr>
              <a:spcBef>
                <a:spcPts val="1200"/>
              </a:spcBef>
            </a:pP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cBOD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carbonaceous BOD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Inhibits nitrogenous oxygen demand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carbonaceous + nitrogenous oxygen demand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5.2  Typical loading rates for untreated domestic sewage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0" y="3518208"/>
          <a:ext cx="9144001" cy="3339792"/>
        </p:xfrm>
        <a:graphic>
          <a:graphicData uri="http://schemas.openxmlformats.org/drawingml/2006/table">
            <a:tbl>
              <a:tblPr/>
              <a:tblGrid>
                <a:gridCol w="1828800"/>
                <a:gridCol w="2590800"/>
                <a:gridCol w="2438155"/>
                <a:gridCol w="2286246"/>
              </a:tblGrid>
              <a:tr h="1632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MY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flow rate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Per-capita CBOD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(m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capita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CBOD </a:t>
                      </a:r>
                      <a:r>
                        <a:rPr lang="en-MY" sz="28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conc</a:t>
                      </a:r>
                      <a:r>
                        <a:rPr lang="en-MY" sz="2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</a:t>
                      </a: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mg/L)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United States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0.57 (150)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125 (0.275)</a:t>
                      </a:r>
                      <a:r>
                        <a:rPr lang="en-MY" sz="28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220</a:t>
                      </a:r>
                      <a:endParaRPr lang="en-US" sz="2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Developing countries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0.19 (50)</a:t>
                      </a:r>
                      <a:r>
                        <a:rPr lang="en-MY" sz="2800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 (0.132)</a:t>
                      </a:r>
                      <a:r>
                        <a:rPr lang="en-MY" sz="2800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  <a:sym typeface="Symbol"/>
                        </a:rPr>
                        <a:t>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MY" sz="28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320</a:t>
                      </a:r>
                      <a:endParaRPr lang="en-US" sz="2800" dirty="0">
                        <a:solidFill>
                          <a:srgbClr val="FF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12954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Average </a:t>
            </a:r>
            <a:r>
              <a:rPr kumimoji="0" lang="en-MY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conc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 developing countries is generally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 -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lower water;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 water use in developing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countries outweighs the higher per capita US BOD contribution.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5.3.2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 Loading </a:t>
            </a:r>
            <a:r>
              <a:rPr lang="en-MY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endParaRPr lang="en-US" sz="4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Raw waste from palm oil processing factory;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Before treatment, can reach 30000 mg/L BOD;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Proper treatment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300 mg/L or lower;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Department of Environment (DOE);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Receiving Water Quality Criteria for Malaysia in 1985;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Aim: Develop a water quality management approach for the long term water quality of the nation's water resources.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5.3.2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 Loading </a:t>
            </a:r>
            <a:r>
              <a:rPr lang="en-MY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endParaRPr lang="en-US" sz="4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Environment Quality (Sewerage and Industrial Effluents) Regulations </a:t>
            </a: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1979 </a:t>
            </a:r>
            <a:r>
              <a:rPr lang="en-MY" sz="2400" b="1" spc="-100" dirty="0" smtClean="0">
                <a:latin typeface="Times New Roman" pitchFamily="18" charset="0"/>
                <a:cs typeface="Times New Roman" pitchFamily="18" charset="0"/>
              </a:rPr>
              <a:t>(Revoked </a:t>
            </a:r>
            <a:r>
              <a:rPr lang="en-MY" sz="2400" b="1" spc="-100" dirty="0">
                <a:latin typeface="Times New Roman" pitchFamily="18" charset="0"/>
                <a:cs typeface="Times New Roman" pitchFamily="18" charset="0"/>
              </a:rPr>
              <a:t>by PU(A) </a:t>
            </a:r>
            <a:r>
              <a:rPr lang="en-MY" sz="2400" b="1" spc="-100" dirty="0" smtClean="0">
                <a:latin typeface="Times New Roman" pitchFamily="18" charset="0"/>
                <a:cs typeface="Times New Roman" pitchFamily="18" charset="0"/>
              </a:rPr>
              <a:t>432/2009)</a:t>
            </a:r>
            <a:r>
              <a:rPr lang="en-MY" sz="2400" spc="-1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>
              <a:spcBef>
                <a:spcPts val="1200"/>
              </a:spcBef>
            </a:pPr>
            <a:r>
              <a:rPr lang="en-MY" sz="2600" spc="-130" dirty="0">
                <a:latin typeface="Times New Roman" pitchFamily="18" charset="0"/>
                <a:cs typeface="Times New Roman" pitchFamily="18" charset="0"/>
              </a:rPr>
              <a:t>Environment Quality (Industrial Effluents) Regulations 2009;</a:t>
            </a:r>
          </a:p>
          <a:p>
            <a:pPr lvl="1">
              <a:spcBef>
                <a:spcPts val="1200"/>
              </a:spcBef>
            </a:pPr>
            <a:r>
              <a:rPr lang="en-MY" sz="2600" spc="-130" dirty="0">
                <a:latin typeface="Times New Roman" pitchFamily="18" charset="0"/>
                <a:cs typeface="Times New Roman" pitchFamily="18" charset="0"/>
              </a:rPr>
              <a:t>Environment Quality </a:t>
            </a:r>
            <a:r>
              <a:rPr lang="en-MY" sz="2600" spc="-130" dirty="0" smtClean="0">
                <a:latin typeface="Times New Roman" pitchFamily="18" charset="0"/>
                <a:cs typeface="Times New Roman" pitchFamily="18" charset="0"/>
              </a:rPr>
              <a:t>(Sewage) </a:t>
            </a:r>
            <a:r>
              <a:rPr lang="en-MY" sz="2600" spc="-130" dirty="0">
                <a:latin typeface="Times New Roman" pitchFamily="18" charset="0"/>
                <a:cs typeface="Times New Roman" pitchFamily="18" charset="0"/>
              </a:rPr>
              <a:t>Regulations 2009</a:t>
            </a:r>
            <a:r>
              <a:rPr lang="en-MY" sz="2600" spc="-13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Standard A : </a:t>
            </a:r>
            <a:r>
              <a:rPr lang="en-MY" sz="2800" dirty="0">
                <a:latin typeface="Times New Roman" pitchFamily="18" charset="0"/>
                <a:cs typeface="Times New Roman" pitchFamily="18" charset="0"/>
                <a:sym typeface="Symbol"/>
              </a:rPr>
              <a:t> </a:t>
            </a: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 20 mg/L BOD;</a:t>
            </a:r>
          </a:p>
          <a:p>
            <a:pPr>
              <a:spcBef>
                <a:spcPts val="1200"/>
              </a:spcBef>
            </a:pP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Standard B : </a:t>
            </a:r>
            <a:r>
              <a:rPr lang="en-MY" sz="2800" dirty="0">
                <a:latin typeface="Times New Roman" pitchFamily="18" charset="0"/>
                <a:cs typeface="Times New Roman" pitchFamily="18" charset="0"/>
                <a:sym typeface="Symbol"/>
              </a:rPr>
              <a:t> </a:t>
            </a: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 50 mg/L BOD;</a:t>
            </a:r>
          </a:p>
          <a:p>
            <a:pPr>
              <a:spcBef>
                <a:spcPts val="1200"/>
              </a:spcBef>
            </a:pPr>
            <a:r>
              <a:rPr lang="en-MY" sz="2800" dirty="0">
                <a:latin typeface="Times New Roman" pitchFamily="18" charset="0"/>
                <a:cs typeface="Times New Roman" pitchFamily="18" charset="0"/>
              </a:rPr>
              <a:t>Effluent discharged upstream of a water supply intake should meet Standard A;</a:t>
            </a:r>
          </a:p>
          <a:p>
            <a:pPr>
              <a:spcBef>
                <a:spcPts val="1200"/>
              </a:spcBef>
            </a:pPr>
            <a:r>
              <a:rPr lang="en-MY" sz="2800" spc="-100" dirty="0">
                <a:latin typeface="Times New Roman" pitchFamily="18" charset="0"/>
                <a:cs typeface="Times New Roman" pitchFamily="18" charset="0"/>
              </a:rPr>
              <a:t>Effluent discharged downstream has to meet Standard B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1200"/>
              </a:spcBef>
            </a:pPr>
            <a:endParaRPr lang="en-MY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960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5.3a  Parameter limits of  industrial effluents of Standards A and B</a:t>
            </a:r>
            <a:endParaRPr lang="en-US" sz="28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409624"/>
              </p:ext>
            </p:extLst>
          </p:nvPr>
        </p:nvGraphicFramePr>
        <p:xfrm>
          <a:off x="76200" y="1295400"/>
          <a:ext cx="4419598" cy="415156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248"/>
                <a:gridCol w="1833067"/>
                <a:gridCol w="801880"/>
                <a:gridCol w="759009"/>
                <a:gridCol w="744394"/>
              </a:tblGrid>
              <a:tr h="19627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</a:tr>
              <a:tr h="196273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Temperature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 Value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6.0-9.0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5.5-9.0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endParaRPr lang="ms-MY" sz="14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 at 20</a:t>
                      </a:r>
                      <a:r>
                        <a:rPr lang="en-US" sz="1400" b="1" baseline="30000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ms-MY" sz="14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ms-MY" sz="14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ms-MY" sz="14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Suspended Solids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Mercury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Cadmium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Chromium, Hexavalent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Chromium, Trivalent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Arsenic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Cyanide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Lead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Copper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13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Manganese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Nickel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6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Tin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772979"/>
              </p:ext>
            </p:extLst>
          </p:nvPr>
        </p:nvGraphicFramePr>
        <p:xfrm>
          <a:off x="4648202" y="1275588"/>
          <a:ext cx="4419598" cy="44165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248"/>
                <a:gridCol w="1833067"/>
                <a:gridCol w="801880"/>
                <a:gridCol w="759009"/>
                <a:gridCol w="744394"/>
              </a:tblGrid>
              <a:tr h="199182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</a:tr>
              <a:tr h="19918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Zinc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Boron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18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Iron (Fe)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19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Silver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Aluminium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21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Selenium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Barium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Fluoride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24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Formaldehyde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Phenol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26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Free Chlorine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27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Sulphide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Oil and Grease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29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Ammoniacal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Nitrogen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ms-MY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Colour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ADMI*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182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*ADMI-American Dye Manufacturers Institute</a:t>
                      </a:r>
                      <a:endParaRPr lang="ms-MY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960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5.3b  COD limits of  industrial effluents of Standards A and B</a:t>
            </a:r>
            <a:endParaRPr lang="en-US" sz="28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481974"/>
              </p:ext>
            </p:extLst>
          </p:nvPr>
        </p:nvGraphicFramePr>
        <p:xfrm>
          <a:off x="380999" y="3104388"/>
          <a:ext cx="8458201" cy="28392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921635"/>
                <a:gridCol w="1259966"/>
                <a:gridCol w="1652254"/>
                <a:gridCol w="1624346"/>
              </a:tblGrid>
              <a:tr h="250351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Trade/Industry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ms-MY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50351">
                <a:tc v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(a) Pulp and paper industry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5928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(i) pulp mill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65928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(ii) paper mill (recycled)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65928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(iii) pulp and paper mill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65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(b) Textile industry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65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(c) Fermentation and distillery industry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lang="ms-MY" sz="180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265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(d) Other industries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77606"/>
              </p:ext>
            </p:extLst>
          </p:nvPr>
        </p:nvGraphicFramePr>
        <p:xfrm>
          <a:off x="1828800" y="1676400"/>
          <a:ext cx="5257800" cy="94640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52600"/>
                <a:gridCol w="1752600"/>
                <a:gridCol w="1752600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ms-MY" sz="1800" dirty="0">
                        <a:effectLst/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2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960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5.3a  Parameter limits of  sewerage effluents of Standards A and B</a:t>
            </a:r>
            <a:endParaRPr lang="en-US" sz="28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853973"/>
              </p:ext>
            </p:extLst>
          </p:nvPr>
        </p:nvGraphicFramePr>
        <p:xfrm>
          <a:off x="790575" y="1371600"/>
          <a:ext cx="7743825" cy="44034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1513"/>
                <a:gridCol w="3614737"/>
                <a:gridCol w="1057275"/>
                <a:gridCol w="1200150"/>
                <a:gridCol w="1200150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ms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Temperature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aseline="30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 Value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6.0-9.0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5.5-9.0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endParaRPr lang="ms-MY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BOD5 at 20°C</a:t>
                      </a:r>
                      <a:endParaRPr lang="ms-MY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 b="1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ms-MY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ms-MY" sz="1800" b="1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COD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Suspended Solids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Oil and Grease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Ammoniacal Nitrogen (enclosed water body)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Ammoniacal Nitrogen (river)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Nitrate - Nitrogen (river)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Nitrate - Nitrogen (enclosed water body)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Phosphorous (enclosed water body)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mg/L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5.0</a:t>
                      </a:r>
                      <a:endParaRPr lang="ms-MY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lang="ms-MY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62000" y="6019800"/>
            <a:ext cx="318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 smtClean="0"/>
              <a:t>New </a:t>
            </a:r>
            <a:r>
              <a:rPr lang="en-US" dirty="0"/>
              <a:t>sewage treatment system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7774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Before proceeding to other aspects of BOD-DO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let’s review some of the parameters that relate to BOD-DO.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2057400" y="57912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Reaeration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5.3.3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 Saturation </a:t>
            </a:r>
            <a:r>
              <a:rPr lang="en-MY" sz="4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4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saturation constant;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Highest 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achieved under certain circumstances;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Several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env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factors affect DO saturation:</a:t>
            </a:r>
          </a:p>
          <a:p>
            <a:pPr lvl="1">
              <a:spcBef>
                <a:spcPts val="12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temperature, salinity and partial pressure variations due to elevation.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Several empirical derived equations have been developed to predict how these factors influence saturation.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5.3.3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 Saturation </a:t>
            </a:r>
            <a:r>
              <a:rPr lang="en-MY" sz="40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4000" b="1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</p:nvPr>
        </p:nvGraphicFramePr>
        <p:xfrm>
          <a:off x="192153" y="1305078"/>
          <a:ext cx="8763003" cy="5341480"/>
        </p:xfrm>
        <a:graphic>
          <a:graphicData uri="http://schemas.openxmlformats.org/drawingml/2006/table">
            <a:tbl>
              <a:tblPr/>
              <a:tblGrid>
                <a:gridCol w="973667"/>
                <a:gridCol w="973667"/>
                <a:gridCol w="973667"/>
                <a:gridCol w="973667"/>
                <a:gridCol w="973667"/>
                <a:gridCol w="973667"/>
                <a:gridCol w="973667"/>
                <a:gridCol w="973667"/>
                <a:gridCol w="973667"/>
              </a:tblGrid>
              <a:tr h="399980"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Temp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  <a:sym typeface="Symbol"/>
                        </a:rPr>
                        <a:t>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Salinity (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ppt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980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14.60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14.11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11.90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11.50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13.81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13.36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13.09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11.65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11.27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11.46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11.09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9.80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9.50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9.00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8.90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7.90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7.60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8.00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8.40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  Streeter-Phelps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Eqn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Before proceeding to other aspects of BOD-DO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let’s review some of the parameters that relate to BOD-DO.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2057400" y="57912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Reaeration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2057400" y="41148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Loading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2057400" y="32766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 Decay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2057400" y="4953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Saturation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c</a:t>
            </a:r>
            <a:r>
              <a:rPr kumimoji="0" lang="en-US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2057400" y="57912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Reaeration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Rate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5.1  Biochemical Oxygen Demand (BOD)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953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Test 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Fill airtight bottle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Incubate at specific temperature for 5 days. 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Measure DO before and after incubation.</a:t>
            </a:r>
          </a:p>
          <a:p>
            <a:pPr lvl="1"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is computed from the difference between initial and final DO.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4434" name="Picture 2" descr="http://www.tjenvironmental.com/water/BODbottles/D1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1295400"/>
            <a:ext cx="1371600" cy="1696212"/>
          </a:xfrm>
          <a:prstGeom prst="rect">
            <a:avLst/>
          </a:prstGeom>
          <a:noFill/>
        </p:spPr>
      </p:pic>
      <p:pic>
        <p:nvPicPr>
          <p:cNvPr id="274436" name="Picture 4" descr="http://t0.gstatic.com/images?q=tbn:ANd9GcTnP_q7TBLhevYLoYjyExBoZC4nuX5EyvKF0x-YT7GwGFGX3EsA4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4419600"/>
            <a:ext cx="2466975" cy="1847851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5.3.4  </a:t>
            </a:r>
            <a:r>
              <a:rPr lang="en-MY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Rate </a:t>
            </a:r>
            <a:r>
              <a:rPr lang="en-MY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Many investigators have developed formulas;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predicting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in streams and rivers;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Comprehensive reviews (Bennett and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Rathbun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1972; Bowie et al., 1985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USEPA, 1985);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standing waters, e.g. lakes, impoundments and wide estuaries, wind becomes the predominant factor in causing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le 4"/>
          <p:cNvSpPr>
            <a:spLocks noGrp="1"/>
          </p:cNvSpPr>
          <p:nvPr>
            <p:ph type="title" idx="4294967295"/>
          </p:nvPr>
        </p:nvSpPr>
        <p:spPr>
          <a:xfrm>
            <a:off x="5638800" y="2209800"/>
            <a:ext cx="2819400" cy="25146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USEPA </a:t>
            </a:r>
            <a:r>
              <a:rPr lang="en-US" sz="4000" b="1" dirty="0" err="1" smtClean="0"/>
              <a:t>Reaeration</a:t>
            </a:r>
            <a:r>
              <a:rPr lang="en-US" sz="4000" b="1" dirty="0" smtClean="0"/>
              <a:t> </a:t>
            </a:r>
            <a:r>
              <a:rPr lang="en-US" sz="4000" b="1" i="1" dirty="0" smtClean="0">
                <a:sym typeface="Symbol" pitchFamily="18" charset="2"/>
              </a:rPr>
              <a:t></a:t>
            </a:r>
            <a:r>
              <a:rPr lang="en-US" sz="4000" b="1" dirty="0" smtClean="0">
                <a:sym typeface="Symbol" pitchFamily="18" charset="2"/>
              </a:rPr>
              <a:t> Estimation</a:t>
            </a:r>
            <a:endParaRPr lang="en-US" sz="4000" b="1" dirty="0" smtClean="0"/>
          </a:p>
        </p:txBody>
      </p:sp>
      <p:pic>
        <p:nvPicPr>
          <p:cNvPr id="142338" name="Picture 2" descr="beth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98" y="0"/>
            <a:ext cx="54309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05500"/>
            <a:ext cx="12890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27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itle 4"/>
          <p:cNvSpPr>
            <a:spLocks noGrp="1"/>
          </p:cNvSpPr>
          <p:nvPr>
            <p:ph type="title" idx="4294967295"/>
          </p:nvPr>
        </p:nvSpPr>
        <p:spPr>
          <a:xfrm>
            <a:off x="1371600" y="76200"/>
            <a:ext cx="7086600" cy="1143000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Delta Method </a:t>
            </a:r>
            <a:r>
              <a:rPr lang="en-US" sz="4000" b="1" dirty="0" smtClean="0">
                <a:solidFill>
                  <a:schemeClr val="bg1"/>
                </a:solidFill>
                <a:sym typeface="Symbol" pitchFamily="18" charset="2"/>
              </a:rPr>
              <a:t> Estimation</a:t>
            </a:r>
            <a:endParaRPr lang="en-US" sz="4000" b="1" dirty="0" smtClean="0">
              <a:solidFill>
                <a:schemeClr val="bg1"/>
              </a:solidFill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4385" name="Object 1"/>
          <p:cNvGraphicFramePr>
            <a:graphicFrameLocks noChangeAspect="1"/>
          </p:cNvGraphicFramePr>
          <p:nvPr/>
        </p:nvGraphicFramePr>
        <p:xfrm>
          <a:off x="1676400" y="1295400"/>
          <a:ext cx="7239000" cy="5336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1" name="Bitmap Image" r:id="rId6" imgW="3591426" imgH="2638095" progId="PBrush">
                  <p:embed/>
                </p:oleObj>
              </mc:Choice>
              <mc:Fallback>
                <p:oleObj name="Bitmap Image" r:id="rId6" imgW="3591426" imgH="263809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7239000" cy="53364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79" name="Text Box 3"/>
          <p:cNvSpPr txBox="1">
            <a:spLocks noChangeArrowheads="1"/>
          </p:cNvSpPr>
          <p:nvPr/>
        </p:nvSpPr>
        <p:spPr bwMode="auto">
          <a:xfrm>
            <a:off x="5143500" y="3581400"/>
            <a:ext cx="1333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 Delta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477000" y="3200400"/>
            <a:ext cx="2209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(ii)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atan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(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  <a:sym typeface="Symbol"/>
              </a:rPr>
              <a:t>/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5.4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Interim National River WQ Standards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WQ data were used to determine WQ status;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Rivers in Malaysia;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Status: Clean, slightly polluted or polluted;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River classification: Class I, II, III, IV or V;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Based upon Water Quality Index (WQI) and Interim National Water Quality Standards for Malaysia (INWQS).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5.4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Interim National River WQ Standards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WQI is computed based upon 6 main parameters as follows.</a:t>
            </a:r>
          </a:p>
          <a:p>
            <a:pPr lvl="1"/>
            <a:r>
              <a:rPr lang="en-MY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Biochemical Oxygen Demand (BOD)</a:t>
            </a:r>
            <a:endParaRPr lang="en-US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Chemical Oxygen Demand (COD)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Ammoniacal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Nitrogen (NH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N)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pH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MY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Dissolved Oxygen (DO)</a:t>
            </a:r>
            <a:endParaRPr lang="en-US" b="1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Suspended Solids (SS)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Other parameters, e.g. heavy metals and bacteria, according to site requirement.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r>
              <a:rPr lang="en-MY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5.4  Classification of rivers in Malaysia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28600" y="1371600"/>
          <a:ext cx="8686800" cy="5392995"/>
        </p:xfrm>
        <a:graphic>
          <a:graphicData uri="http://schemas.openxmlformats.org/drawingml/2006/table">
            <a:tbl>
              <a:tblPr/>
              <a:tblGrid>
                <a:gridCol w="1528233"/>
                <a:gridCol w="7158567"/>
              </a:tblGrid>
              <a:tr h="3567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Use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0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I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Conservation of natural environment,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Water Supply I – practically no treatment necessary,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Fishery I – very sensitive aquatic species.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0703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IIA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Water supply II – conventional treatment required,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Fishery II – sensitive aquatic species.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7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IIB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Recreational use with body contact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09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III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Water supply III – </a:t>
                      </a:r>
                      <a:r>
                        <a:rPr lang="en-MY" sz="26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extensive </a:t>
                      </a:r>
                      <a:r>
                        <a:rPr lang="en-MY" sz="260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treatment </a:t>
                      </a: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required,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Fishery III – common, of economic value, and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tolerant species livestock drinking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7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IV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Irrigation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7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Class V</a:t>
                      </a:r>
                      <a:endParaRPr lang="en-US" sz="2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6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None of the above</a:t>
                      </a:r>
                      <a:endParaRPr lang="en-US" sz="2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048" marR="3004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0"/>
            <a:ext cx="6019800" cy="1143000"/>
          </a:xfrm>
        </p:spPr>
        <p:txBody>
          <a:bodyPr>
            <a:normAutofit/>
          </a:bodyPr>
          <a:lstStyle/>
          <a:p>
            <a:r>
              <a:rPr lang="en-MY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Table 5.4  Interim National Water Quality Standards for Malaysia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</p:nvPr>
        </p:nvGraphicFramePr>
        <p:xfrm>
          <a:off x="152400" y="1233488"/>
          <a:ext cx="8839201" cy="5558132"/>
        </p:xfrm>
        <a:graphic>
          <a:graphicData uri="http://schemas.openxmlformats.org/drawingml/2006/table">
            <a:tbl>
              <a:tblPr/>
              <a:tblGrid>
                <a:gridCol w="1828801"/>
                <a:gridCol w="1600200"/>
                <a:gridCol w="901700"/>
                <a:gridCol w="901700"/>
                <a:gridCol w="901700"/>
                <a:gridCol w="901700"/>
                <a:gridCol w="901700"/>
                <a:gridCol w="901700"/>
              </a:tblGrid>
              <a:tr h="20791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Parameter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Unit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Classes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7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I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IIA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IIB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III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IV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V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 err="1">
                          <a:latin typeface="Times New Roman"/>
                          <a:ea typeface="Calibri"/>
                          <a:cs typeface="Times New Roman"/>
                        </a:rPr>
                        <a:t>Ammoniacal</a:t>
                      </a: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 Nitrogen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0.1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0.3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0.3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0.9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2.7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&gt;2.7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BOD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&gt;12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COD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&gt;100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DO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5-7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5-7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3-5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&lt;3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&lt;1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pH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MY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6.5-8.5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6-9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6-9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5-9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5-9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Colour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TCU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150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150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Elec. Conductivity*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Umhos/cm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6000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Floatables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MY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Odour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MY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Salinity (%)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%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Taste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MY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52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Total Dissolved Solid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4000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52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Total Suspended Solid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150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300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300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8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Temperature (C)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</a:t>
                      </a: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Normal +2 </a:t>
                      </a: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</a:t>
                      </a: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Normal +2 </a:t>
                      </a: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</a:t>
                      </a: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C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Turbidity (NTU)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NTU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8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Faecal Coliform**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counts/100mL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400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5000 (20000)</a:t>
                      </a:r>
                      <a:r>
                        <a:rPr lang="en-MY" sz="1400" baseline="30000" dirty="0">
                          <a:latin typeface="Times New Roman"/>
                          <a:ea typeface="Calibri"/>
                          <a:cs typeface="Times New Roman"/>
                        </a:rPr>
                        <a:t>a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5000 (20000)</a:t>
                      </a:r>
                      <a:r>
                        <a:rPr lang="en-MY" sz="1400" baseline="30000" dirty="0">
                          <a:latin typeface="Times New Roman"/>
                          <a:ea typeface="Calibri"/>
                          <a:cs typeface="Times New Roman"/>
                        </a:rPr>
                        <a:t>a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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Total Coliform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counts/100mL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100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>
                          <a:latin typeface="Times New Roman"/>
                          <a:ea typeface="Calibri"/>
                          <a:cs typeface="Times New Roman"/>
                        </a:rPr>
                        <a:t>5000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50000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50000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dirty="0">
                          <a:latin typeface="Times New Roman"/>
                          <a:ea typeface="Calibri"/>
                          <a:cs typeface="Times New Roman"/>
                        </a:rPr>
                        <a:t>&gt;50000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19268" y="2430532"/>
            <a:ext cx="8915400" cy="210312"/>
          </a:xfrm>
          <a:prstGeom prst="round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0366" y="2004186"/>
            <a:ext cx="8915400" cy="210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12"/>
          <p:cNvGraphicFramePr>
            <a:graphicFrameLocks/>
          </p:cNvGraphicFramePr>
          <p:nvPr/>
        </p:nvGraphicFramePr>
        <p:xfrm>
          <a:off x="152399" y="2667000"/>
          <a:ext cx="8839201" cy="3276600"/>
        </p:xfrm>
        <a:graphic>
          <a:graphicData uri="http://schemas.openxmlformats.org/drawingml/2006/table">
            <a:tbl>
              <a:tblPr/>
              <a:tblGrid>
                <a:gridCol w="1828801"/>
                <a:gridCol w="1600200"/>
                <a:gridCol w="901700"/>
                <a:gridCol w="901700"/>
                <a:gridCol w="901700"/>
                <a:gridCol w="901700"/>
                <a:gridCol w="901700"/>
                <a:gridCol w="901700"/>
              </a:tblGrid>
              <a:tr h="81915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Parameter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Unit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Classes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19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I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IIA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IIB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III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IV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V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BOD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&gt;12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DO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mg/L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5-7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5-7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3-5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&lt;3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800" dirty="0">
                          <a:latin typeface="Times New Roman"/>
                          <a:ea typeface="Calibri"/>
                          <a:cs typeface="Times New Roman"/>
                        </a:rPr>
                        <a:t>&lt;1</a:t>
                      </a:r>
                      <a:endParaRPr lang="en-US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525" marR="58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109536" y="6048376"/>
            <a:ext cx="8915400" cy="414336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Dynamics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BOD-DO model formed based upon mass balance principles;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 a result of various processes involved;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And sources and sinks that influence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sources: industrial waste, domestic sewage and runoff from agriculture or rain;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loss is caused by various processes;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oxidation and aquatic plant respiration.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Dynamics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and DO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are also influenced by hydraulic processes;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advective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flow and dispersion;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Simplification: Photosynthesis and respiration processes assumed to cancel out each other;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Hence, both processes are omitted from the mass balance equation.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38200" y="1752600"/>
          <a:ext cx="41068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1" name="Equation" r:id="rId5" imgW="1358640" imgH="393480" progId="Equation.DSMT4">
                  <p:embed/>
                </p:oleObj>
              </mc:Choice>
              <mc:Fallback>
                <p:oleObj name="Equation" r:id="rId5" imgW="135864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52600"/>
                        <a:ext cx="4106862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239000" y="20574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(5.1)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1004887" y="3429000"/>
          <a:ext cx="53721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2" name="Equation" r:id="rId7" imgW="1765080" imgH="393480" progId="Equation.DSMT4">
                  <p:embed/>
                </p:oleObj>
              </mc:Choice>
              <mc:Fallback>
                <p:oleObj name="Equation" r:id="rId7" imgW="176508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7" y="3429000"/>
                        <a:ext cx="53721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315200" y="37338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(5.2)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Stream both produces and consumes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+ 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 atmosphere and plants photosynthesis;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measured in its dissolved form DO;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Best indicators of water ecosystem’s health;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Necessary for good water quality;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timthum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4800600"/>
            <a:ext cx="2743200" cy="2057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3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6" y="2914648"/>
            <a:ext cx="2819400" cy="235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5.5.1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Closed Bottle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Consider BOD oxidation in a closed bottle: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609600" y="5467290"/>
            <a:ext cx="3276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Figure 5.2  A closed bottle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4572000" y="3048000"/>
          <a:ext cx="18859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7" name="Equation" r:id="rId7" imgW="634725" imgH="393529" progId="Equation.DSMT4">
                  <p:embed/>
                </p:oleObj>
              </mc:Choice>
              <mc:Fallback>
                <p:oleObj name="Equation" r:id="rId7" imgW="634725" imgH="393529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48000"/>
                        <a:ext cx="18859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4745038" y="5137150"/>
          <a:ext cx="26241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8" name="Equation" r:id="rId9" imgW="787320" imgH="253800" progId="Equation.DSMT4">
                  <p:embed/>
                </p:oleObj>
              </mc:Choice>
              <mc:Fallback>
                <p:oleObj name="Equation" r:id="rId9" imgW="78732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137150"/>
                        <a:ext cx="2624137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648200" y="4511417"/>
            <a:ext cx="3276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Solution: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7467600" y="33528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(5.1)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7543800" y="521335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(5.3)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47800" y="426720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Summing Junction 22"/>
          <p:cNvSpPr/>
          <p:nvPr/>
        </p:nvSpPr>
        <p:spPr>
          <a:xfrm>
            <a:off x="2438400" y="4267200"/>
            <a:ext cx="329184" cy="329184"/>
          </a:xfrm>
          <a:prstGeom prst="flowChartSummingJunction">
            <a:avLst/>
          </a:prstGeom>
          <a:solidFill>
            <a:schemeClr val="tx1"/>
          </a:solidFill>
          <a:ln w="38100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08748" y="44196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828800" y="3962400"/>
          <a:ext cx="535511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9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962400"/>
                        <a:ext cx="535511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1" name="Object 11"/>
          <p:cNvGraphicFramePr>
            <a:graphicFrameLocks noChangeAspect="1"/>
          </p:cNvGraphicFramePr>
          <p:nvPr/>
        </p:nvGraphicFramePr>
        <p:xfrm>
          <a:off x="4572000" y="3048000"/>
          <a:ext cx="25717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0" name="Equation" r:id="rId13" imgW="850531" imgH="393529" progId="Equation.DSMT4">
                  <p:embed/>
                </p:oleObj>
              </mc:Choice>
              <mc:Fallback>
                <p:oleObj name="Equation" r:id="rId13" imgW="850531" imgH="393529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48000"/>
                        <a:ext cx="25717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Down Arrow 48"/>
          <p:cNvSpPr/>
          <p:nvPr/>
        </p:nvSpPr>
        <p:spPr>
          <a:xfrm>
            <a:off x="1981200" y="2514600"/>
            <a:ext cx="228600" cy="381000"/>
          </a:xfrm>
          <a:prstGeom prst="downArrow">
            <a:avLst>
              <a:gd name="adj1" fmla="val 50000"/>
              <a:gd name="adj2" fmla="val 6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212" name="Object 12"/>
          <p:cNvGraphicFramePr>
            <a:graphicFrameLocks noChangeAspect="1"/>
          </p:cNvGraphicFramePr>
          <p:nvPr/>
        </p:nvGraphicFramePr>
        <p:xfrm>
          <a:off x="2002322" y="2084388"/>
          <a:ext cx="283678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1" name="Equation" r:id="rId15" imgW="126720" imgH="164880" progId="Equation.DSMT4">
                  <p:embed/>
                </p:oleObj>
              </mc:Choice>
              <mc:Fallback>
                <p:oleObj name="Equation" r:id="rId15" imgW="126720" imgH="16488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322" y="2084388"/>
                        <a:ext cx="283678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1828800" y="4572000"/>
          <a:ext cx="40501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2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405011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467600" y="3295471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(5.1a)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1752600" y="1752600"/>
            <a:ext cx="76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7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X</a:t>
            </a:r>
            <a:endParaRPr kumimoji="0" lang="en-US" sz="7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55" name="Rectangle 1"/>
          <p:cNvSpPr>
            <a:spLocks noChangeArrowheads="1"/>
          </p:cNvSpPr>
          <p:nvPr/>
        </p:nvSpPr>
        <p:spPr bwMode="auto">
          <a:xfrm>
            <a:off x="6553200" y="2990671"/>
            <a:ext cx="76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7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X</a:t>
            </a:r>
            <a:endParaRPr kumimoji="0" lang="en-US" sz="7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562600" y="3143071"/>
            <a:ext cx="914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705600" y="3352800"/>
            <a:ext cx="4572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7"/>
          <p:cNvSpPr txBox="1">
            <a:spLocks/>
          </p:cNvSpPr>
          <p:nvPr/>
        </p:nvSpPr>
        <p:spPr>
          <a:xfrm>
            <a:off x="4191000" y="2286000"/>
            <a:ext cx="2209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BOD: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 animBg="1"/>
      <p:bldP spid="23" grpId="0" animBg="1"/>
      <p:bldP spid="49" grpId="0" animBg="1"/>
      <p:bldP spid="49" grpId="1" animBg="1"/>
      <p:bldP spid="53" grpId="0"/>
      <p:bldP spid="54" grpId="0"/>
      <p:bldP spid="54" grpId="1"/>
      <p:bldP spid="55" grpId="0"/>
      <p:bldP spid="55" grpId="1"/>
      <p:bldP spid="56" grpId="0" animBg="1"/>
      <p:bldP spid="56" grpId="1" animBg="1"/>
      <p:bldP spid="57" grpId="0" animBg="1"/>
      <p:bldP spid="5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5.5.1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Closed Bottle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954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BOD oxidizes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will be reduced;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Deoxygenate 1 mg BOD=Eliminate 1 mg DO.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609600" y="6153090"/>
            <a:ext cx="3276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Figure 5.2  A closed bottle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9136" y="3600448"/>
            <a:ext cx="2819400" cy="235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3886200" y="3505200"/>
          <a:ext cx="40576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4" name="Equation" r:id="rId7" imgW="1333500" imgH="393700" progId="Equation.DSMT4">
                  <p:embed/>
                </p:oleObj>
              </mc:Choice>
              <mc:Fallback>
                <p:oleObj name="Equation" r:id="rId7" imgW="1333500" imgH="3937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05200"/>
                        <a:ext cx="40576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7772400" y="38100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(5.2)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47800" y="4876800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Summing Junction 36"/>
          <p:cNvSpPr/>
          <p:nvPr/>
        </p:nvSpPr>
        <p:spPr>
          <a:xfrm>
            <a:off x="2438400" y="4876800"/>
            <a:ext cx="329184" cy="329184"/>
          </a:xfrm>
          <a:prstGeom prst="flowChartSummingJunction">
            <a:avLst/>
          </a:prstGeom>
          <a:solidFill>
            <a:srgbClr val="FF0000"/>
          </a:solidFill>
          <a:ln w="38100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808748" y="50292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828800" y="4572000"/>
          <a:ext cx="5349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5" name="Equation" r:id="rId9" imgW="304560" imgH="177480" progId="Equation.DSMT4">
                  <p:embed/>
                </p:oleObj>
              </mc:Choice>
              <mc:Fallback>
                <p:oleObj name="Equation" r:id="rId9" imgW="304560" imgH="177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53498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4876800" y="3657600"/>
            <a:ext cx="914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019800" y="3657600"/>
            <a:ext cx="1938336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935953" y="3357562"/>
            <a:ext cx="57160" cy="4762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604962" y="3429000"/>
            <a:ext cx="300038" cy="226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066800" y="3048000"/>
            <a:ext cx="566748" cy="609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921791" y="3357562"/>
            <a:ext cx="57160" cy="4762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590800" y="3429000"/>
            <a:ext cx="300038" cy="226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052638" y="3048000"/>
            <a:ext cx="566748" cy="609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1295400" y="2743200"/>
          <a:ext cx="1185862" cy="470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6" name="Equation" r:id="rId11" imgW="609480" imgH="253800" progId="Equation.DSMT4">
                  <p:embed/>
                </p:oleObj>
              </mc:Choice>
              <mc:Fallback>
                <p:oleObj name="Equation" r:id="rId11" imgW="6094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43200"/>
                        <a:ext cx="1185862" cy="470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Straight Arrow Connector 55"/>
          <p:cNvCxnSpPr/>
          <p:nvPr/>
        </p:nvCxnSpPr>
        <p:spPr>
          <a:xfrm>
            <a:off x="1543052" y="3567111"/>
            <a:ext cx="88113" cy="8096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528889" y="3567111"/>
            <a:ext cx="88113" cy="8096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"/>
          <p:cNvSpPr>
            <a:spLocks noChangeArrowheads="1"/>
          </p:cNvSpPr>
          <p:nvPr/>
        </p:nvSpPr>
        <p:spPr bwMode="auto">
          <a:xfrm>
            <a:off x="1143000" y="2667000"/>
            <a:ext cx="14157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vert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8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ea typeface="Calibri" pitchFamily="34" charset="0"/>
                <a:cs typeface="Times New Roman" pitchFamily="18" charset="0"/>
              </a:rPr>
              <a:t>X</a:t>
            </a:r>
            <a:endParaRPr kumimoji="0" lang="en-US" sz="8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cs typeface="Arial" pitchFamily="34" charset="0"/>
            </a:endParaRPr>
          </a:p>
        </p:txBody>
      </p:sp>
      <p:sp>
        <p:nvSpPr>
          <p:cNvPr id="64" name="Rectangle 1"/>
          <p:cNvSpPr>
            <a:spLocks noChangeArrowheads="1"/>
          </p:cNvSpPr>
          <p:nvPr/>
        </p:nvSpPr>
        <p:spPr bwMode="auto">
          <a:xfrm>
            <a:off x="6324600" y="3733800"/>
            <a:ext cx="14157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vert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8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ea typeface="Calibri" pitchFamily="34" charset="0"/>
                <a:cs typeface="Times New Roman" pitchFamily="18" charset="0"/>
              </a:rPr>
              <a:t>X</a:t>
            </a:r>
            <a:endParaRPr kumimoji="0" lang="en-US" sz="8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cs typeface="Arial" pitchFamily="34" charset="0"/>
            </a:endParaRPr>
          </a:p>
        </p:txBody>
      </p: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3886200" y="3505200"/>
          <a:ext cx="1893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7" name="Equation" r:id="rId13" imgW="622080" imgH="393480" progId="Equation.DSMT4">
                  <p:embed/>
                </p:oleObj>
              </mc:Choice>
              <mc:Fallback>
                <p:oleObj name="Equation" r:id="rId13" imgW="622080" imgH="39348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05200"/>
                        <a:ext cx="1893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1"/>
          <p:cNvSpPr>
            <a:spLocks noChangeArrowheads="1"/>
          </p:cNvSpPr>
          <p:nvPr/>
        </p:nvSpPr>
        <p:spPr bwMode="auto">
          <a:xfrm>
            <a:off x="7772400" y="3810000"/>
            <a:ext cx="129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(5.2a)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1"/>
          <p:cNvSpPr>
            <a:spLocks noChangeArrowheads="1"/>
          </p:cNvSpPr>
          <p:nvPr/>
        </p:nvSpPr>
        <p:spPr bwMode="auto">
          <a:xfrm>
            <a:off x="3810000" y="4957187"/>
            <a:ext cx="3276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Solution: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1" name="Object 10"/>
          <p:cNvGraphicFramePr>
            <a:graphicFrameLocks noChangeAspect="1"/>
          </p:cNvGraphicFramePr>
          <p:nvPr/>
        </p:nvGraphicFramePr>
        <p:xfrm>
          <a:off x="3906838" y="5618162"/>
          <a:ext cx="45307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8" name="Equation" r:id="rId15" imgW="1434960" imgH="253800" progId="Equation.DSMT4">
                  <p:embed/>
                </p:oleObj>
              </mc:Choice>
              <mc:Fallback>
                <p:oleObj name="Equation" r:id="rId15" imgW="1434960" imgH="2538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5618162"/>
                        <a:ext cx="4530725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5" name="Object 13"/>
          <p:cNvGraphicFramePr>
            <a:graphicFrameLocks noChangeAspect="1"/>
          </p:cNvGraphicFramePr>
          <p:nvPr/>
        </p:nvGraphicFramePr>
        <p:xfrm>
          <a:off x="1600200" y="5334000"/>
          <a:ext cx="383611" cy="53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9" name="Equation" r:id="rId17" imgW="164880" imgH="228600" progId="Equation.DSMT4">
                  <p:embed/>
                </p:oleObj>
              </mc:Choice>
              <mc:Fallback>
                <p:oleObj name="Equation" r:id="rId17" imgW="1648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334000"/>
                        <a:ext cx="383611" cy="5334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6" name="Object 14"/>
          <p:cNvGraphicFramePr>
            <a:graphicFrameLocks noChangeAspect="1"/>
          </p:cNvGraphicFramePr>
          <p:nvPr/>
        </p:nvGraphicFramePr>
        <p:xfrm>
          <a:off x="2133600" y="5334000"/>
          <a:ext cx="35438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0" name="Equation" r:id="rId19" imgW="152280" imgH="228600" progId="Equation.DSMT4">
                  <p:embed/>
                </p:oleObj>
              </mc:Choice>
              <mc:Fallback>
                <p:oleObj name="Equation" r:id="rId19" imgW="15228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334000"/>
                        <a:ext cx="35438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Content Placeholder 7"/>
          <p:cNvSpPr txBox="1">
            <a:spLocks/>
          </p:cNvSpPr>
          <p:nvPr/>
        </p:nvSpPr>
        <p:spPr>
          <a:xfrm>
            <a:off x="3733800" y="2743200"/>
            <a:ext cx="2209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DO:</a:t>
            </a:r>
          </a:p>
        </p:txBody>
      </p:sp>
      <p:graphicFrame>
        <p:nvGraphicFramePr>
          <p:cNvPr id="54287" name="Object 15"/>
          <p:cNvGraphicFramePr>
            <a:graphicFrameLocks noChangeAspect="1"/>
          </p:cNvGraphicFramePr>
          <p:nvPr/>
        </p:nvGraphicFramePr>
        <p:xfrm>
          <a:off x="4876800" y="2895600"/>
          <a:ext cx="1752600" cy="53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1" name="Equation" r:id="rId21" imgW="787320" imgH="253800" progId="Equation.DSMT4">
                  <p:embed/>
                </p:oleObj>
              </mc:Choice>
              <mc:Fallback>
                <p:oleObj name="Equation" r:id="rId21" imgW="787320" imgH="2538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895600"/>
                        <a:ext cx="1752600" cy="5385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Up Arrow Callout 47"/>
          <p:cNvSpPr/>
          <p:nvPr/>
        </p:nvSpPr>
        <p:spPr>
          <a:xfrm>
            <a:off x="5486400" y="3429000"/>
            <a:ext cx="304800" cy="838200"/>
          </a:xfrm>
          <a:prstGeom prst="upArrowCallout">
            <a:avLst>
              <a:gd name="adj1" fmla="val 25000"/>
              <a:gd name="adj2" fmla="val 43750"/>
              <a:gd name="adj3" fmla="val 48437"/>
              <a:gd name="adj4" fmla="val 52606"/>
            </a:avLst>
          </a:prstGeom>
          <a:solidFill>
            <a:srgbClr val="0000CC">
              <a:alpha val="11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7" grpId="0" animBg="1"/>
      <p:bldP spid="39" grpId="0" animBg="1"/>
      <p:bldP spid="39" grpId="1" animBg="1"/>
      <p:bldP spid="44" grpId="0" animBg="1"/>
      <p:bldP spid="44" grpId="1" animBg="1"/>
      <p:bldP spid="62" grpId="0"/>
      <p:bldP spid="62" grpId="1"/>
      <p:bldP spid="64" grpId="0"/>
      <p:bldP spid="64" grpId="1"/>
      <p:bldP spid="66" grpId="0"/>
      <p:bldP spid="40" grpId="0"/>
      <p:bldP spid="48" grpId="0" animBg="1"/>
      <p:bldP spid="4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MY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Figure 5.3  BOD and DO levels in a closed bottle</a:t>
            </a:r>
            <a:endParaRPr lang="en-US" sz="3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Case (a) : Initial DO &gt; initial BOD.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1" name="Chart 10"/>
          <p:cNvGraphicFramePr/>
          <p:nvPr/>
        </p:nvGraphicFramePr>
        <p:xfrm>
          <a:off x="533400" y="2209800"/>
          <a:ext cx="80010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5791200" y="2286000"/>
          <a:ext cx="2172224" cy="77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2" name="Equation" r:id="rId7" imgW="647640" imgH="228600" progId="Equation.DSMT4">
                  <p:embed/>
                </p:oleObj>
              </mc:Choice>
              <mc:Fallback>
                <p:oleObj name="Equation" r:id="rId7" imgW="6476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86000"/>
                        <a:ext cx="2172224" cy="777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7428977" y="5205663"/>
          <a:ext cx="267223" cy="367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3" name="Equation" r:id="rId9" imgW="101520" imgH="139680" progId="Equation.DSMT4">
                  <p:embed/>
                </p:oleObj>
              </mc:Choice>
              <mc:Fallback>
                <p:oleObj name="Equation" r:id="rId9" imgW="101520" imgH="1396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977" y="5205663"/>
                        <a:ext cx="267223" cy="367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647177" y="3429000"/>
          <a:ext cx="450937" cy="61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4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77" y="3429000"/>
                        <a:ext cx="450937" cy="61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31900" y="2959100"/>
            <a:ext cx="67818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711200" y="2552700"/>
          <a:ext cx="4159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5" name="Equation" r:id="rId13" imgW="152280" imgH="228600" progId="Equation.DSMT4">
                  <p:embed/>
                </p:oleObj>
              </mc:Choice>
              <mc:Fallback>
                <p:oleObj name="Equation" r:id="rId13" imgW="1522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2552700"/>
                        <a:ext cx="415925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895600" y="3009900"/>
            <a:ext cx="51054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24600" y="3009900"/>
            <a:ext cx="16764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219200" y="4953000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5591" name="Object 7"/>
          <p:cNvGraphicFramePr>
            <a:graphicFrameLocks noChangeAspect="1"/>
          </p:cNvGraphicFramePr>
          <p:nvPr/>
        </p:nvGraphicFramePr>
        <p:xfrm>
          <a:off x="1371600" y="4953000"/>
          <a:ext cx="11271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6"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53000"/>
                        <a:ext cx="11271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533400" y="2209800"/>
          <a:ext cx="80010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MY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Figure 5.3  BOD and DO levels in a closed bottle</a:t>
            </a:r>
            <a:endParaRPr lang="en-US" sz="3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Case (b) : Initial DO &lt; initial BOD.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5770563" y="2286000"/>
          <a:ext cx="22129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5" name="Equation" r:id="rId7" imgW="660240" imgH="228600" progId="Equation.DSMT4">
                  <p:embed/>
                </p:oleObj>
              </mc:Choice>
              <mc:Fallback>
                <p:oleObj name="Equation" r:id="rId7" imgW="6602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563" y="2286000"/>
                        <a:ext cx="2212975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7657577" y="3899769"/>
          <a:ext cx="267223" cy="367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6" name="Equation" r:id="rId9" imgW="101520" imgH="139680" progId="Equation.DSMT4">
                  <p:embed/>
                </p:oleObj>
              </mc:Choice>
              <mc:Fallback>
                <p:oleObj name="Equation" r:id="rId9" imgW="101520" imgH="1396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7577" y="3899769"/>
                        <a:ext cx="267223" cy="3674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714375" y="3386137"/>
          <a:ext cx="4159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7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3386137"/>
                        <a:ext cx="415925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31900" y="2971800"/>
            <a:ext cx="67818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693738" y="2552700"/>
          <a:ext cx="4508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8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2552700"/>
                        <a:ext cx="45085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895600" y="3009900"/>
            <a:ext cx="51054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24600" y="3009900"/>
            <a:ext cx="16764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219200" y="4394200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5591" name="Object 7"/>
          <p:cNvGraphicFramePr>
            <a:graphicFrameLocks noChangeAspect="1"/>
          </p:cNvGraphicFramePr>
          <p:nvPr/>
        </p:nvGraphicFramePr>
        <p:xfrm>
          <a:off x="4191000" y="4343400"/>
          <a:ext cx="11271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9"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11271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5.5.1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Opened Bottle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pic>
        <p:nvPicPr>
          <p:cNvPr id="747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171825"/>
            <a:ext cx="35718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81000" y="3032125"/>
            <a:ext cx="38862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1600200" y="5076825"/>
          <a:ext cx="494906" cy="683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3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076825"/>
                        <a:ext cx="494906" cy="683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2590800" y="5076825"/>
          <a:ext cx="457200" cy="683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" name="Equation" r:id="rId9" imgW="152280" imgH="228600" progId="Equation.DSMT4">
                  <p:embed/>
                </p:oleObj>
              </mc:Choice>
              <mc:Fallback>
                <p:oleObj name="Equation" r:id="rId9" imgW="1522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076825"/>
                        <a:ext cx="457200" cy="683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4800600" y="1600200"/>
          <a:ext cx="1752600" cy="106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5" name="Equation" r:id="rId11" imgW="634725" imgH="393529" progId="Equation.DSMT4">
                  <p:embed/>
                </p:oleObj>
              </mc:Choice>
              <mc:Fallback>
                <p:oleObj name="Equation" r:id="rId11" imgW="634725" imgH="393529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600200"/>
                        <a:ext cx="1752600" cy="10621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4800600" y="3124200"/>
          <a:ext cx="1752600" cy="106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6" name="Equation" r:id="rId13" imgW="622030" imgH="393529" progId="Equation.DSMT4">
                  <p:embed/>
                </p:oleObj>
              </mc:Choice>
              <mc:Fallback>
                <p:oleObj name="Equation" r:id="rId13" imgW="622030" imgH="393529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124200"/>
                        <a:ext cx="1752600" cy="10621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72400" y="18288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(5.1a)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2400" y="33776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(5.2a)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609600" y="6153090"/>
            <a:ext cx="3276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Figure 5.4  An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opened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bottle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63" name="Object 11"/>
          <p:cNvGraphicFramePr>
            <a:graphicFrameLocks noChangeAspect="1"/>
          </p:cNvGraphicFramePr>
          <p:nvPr/>
        </p:nvGraphicFramePr>
        <p:xfrm>
          <a:off x="5638800" y="3962400"/>
          <a:ext cx="20748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7" name="Equation" r:id="rId15" imgW="698400" imgH="253800" progId="Equation.DSMT4">
                  <p:embed/>
                </p:oleObj>
              </mc:Choice>
              <mc:Fallback>
                <p:oleObj name="Equation" r:id="rId15" imgW="698400" imgH="2538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962400"/>
                        <a:ext cx="2074863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772400" y="4038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(5.2)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371600" y="1752600"/>
            <a:ext cx="0" cy="167640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86000" y="2286000"/>
            <a:ext cx="0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00400" y="1752600"/>
            <a:ext cx="0" cy="167640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1369252" y="1676400"/>
          <a:ext cx="1754948" cy="609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8"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252" y="1676400"/>
                        <a:ext cx="1754948" cy="609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68" name="Object 16"/>
          <p:cNvGraphicFramePr>
            <a:graphicFrameLocks noChangeAspect="1"/>
          </p:cNvGraphicFramePr>
          <p:nvPr/>
        </p:nvGraphicFramePr>
        <p:xfrm>
          <a:off x="4741863" y="5236535"/>
          <a:ext cx="17065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9" name="Equation" r:id="rId18" imgW="634680" imgH="228600" progId="Equation.DSMT4">
                  <p:embed/>
                </p:oleObj>
              </mc:Choice>
              <mc:Fallback>
                <p:oleObj name="Equation" r:id="rId18" imgW="634680" imgH="228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5236535"/>
                        <a:ext cx="1706562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4648200" y="5998535"/>
            <a:ext cx="2661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MY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sz="3200" b="1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DO deficit</a:t>
            </a:r>
            <a:endParaRPr lang="en-US" sz="32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72401" y="5236535"/>
            <a:ext cx="1219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(5.5)</a:t>
            </a:r>
            <a:endParaRPr lang="en-US" sz="32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32005" y="4991985"/>
            <a:ext cx="44196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6" grpId="0"/>
      <p:bldP spid="4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5.5.1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Opened Bottle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Eqns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(5.1a) and (5.7): change in BOD and DO (deficit) in the opened bottle;</a:t>
            </a:r>
          </a:p>
          <a:p>
            <a:pPr>
              <a:spcBef>
                <a:spcPts val="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Use of deficit simplifies differential equation.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5777" name="Object 1"/>
          <p:cNvGraphicFramePr>
            <a:graphicFrameLocks noChangeAspect="1"/>
          </p:cNvGraphicFramePr>
          <p:nvPr/>
        </p:nvGraphicFramePr>
        <p:xfrm>
          <a:off x="2590800" y="1371600"/>
          <a:ext cx="1760220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2" name="Equation" r:id="rId6" imgW="647700" imgH="228600" progId="Equation.DSMT4">
                  <p:embed/>
                </p:oleObj>
              </mc:Choice>
              <mc:Fallback>
                <p:oleObj name="Equation" r:id="rId6" imgW="64770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371600"/>
                        <a:ext cx="1760220" cy="693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4953000" y="2286000"/>
          <a:ext cx="1866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3" name="Equation" r:id="rId8" imgW="685800" imgH="393700" progId="Equation.DSMT4">
                  <p:embed/>
                </p:oleObj>
              </mc:Choice>
              <mc:Fallback>
                <p:oleObj name="Equation" r:id="rId8" imgW="685800" imgH="3937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86000"/>
                        <a:ext cx="18669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4572000" y="1447800"/>
          <a:ext cx="37607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4" name="Equation" r:id="rId10" imgW="1320480" imgH="393480" progId="Equation.DSMT4">
                  <p:embed/>
                </p:oleObj>
              </mc:Choice>
              <mc:Fallback>
                <p:oleObj name="Equation" r:id="rId10" imgW="13204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447800"/>
                        <a:ext cx="3760788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53000" y="1396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(5.5)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24632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(5.6)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7200" y="2839720"/>
            <a:ext cx="4267200" cy="0"/>
          </a:xfrm>
          <a:prstGeom prst="straightConnector1">
            <a:avLst/>
          </a:prstGeom>
          <a:ln w="31750">
            <a:solidFill>
              <a:srgbClr val="00009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7200" y="1676400"/>
            <a:ext cx="1905000" cy="0"/>
          </a:xfrm>
          <a:prstGeom prst="line">
            <a:avLst/>
          </a:prstGeom>
          <a:ln w="317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2440" y="1676400"/>
            <a:ext cx="0" cy="1165860"/>
          </a:xfrm>
          <a:prstGeom prst="line">
            <a:avLst/>
          </a:prstGeom>
          <a:ln w="317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000" y="22860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Differentiate with respect to </a:t>
            </a:r>
            <a:r>
              <a:rPr lang="en-US" sz="3200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32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2438400" y="4057650"/>
          <a:ext cx="32099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5" name="Equation" r:id="rId12" imgW="1130040" imgH="393480" progId="Equation.DSMT4">
                  <p:embed/>
                </p:oleObj>
              </mc:Choice>
              <mc:Fallback>
                <p:oleObj name="Equation" r:id="rId12" imgW="113004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057650"/>
                        <a:ext cx="320992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153400" y="16764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(5.2)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" name="Object 1"/>
          <p:cNvGraphicFramePr>
            <a:graphicFrameLocks noChangeAspect="1"/>
          </p:cNvGraphicFramePr>
          <p:nvPr/>
        </p:nvGraphicFramePr>
        <p:xfrm>
          <a:off x="457200" y="1371600"/>
          <a:ext cx="1760220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6" name="Equation" r:id="rId14" imgW="647700" imgH="228600" progId="Equation.DSMT4">
                  <p:embed/>
                </p:oleObj>
              </mc:Choice>
              <mc:Fallback>
                <p:oleObj name="Equation" r:id="rId14" imgW="64770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71600"/>
                        <a:ext cx="1760220" cy="693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457200" y="2108775"/>
          <a:ext cx="1866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7" name="Equation" r:id="rId15" imgW="685800" imgH="393700" progId="Equation.DSMT4">
                  <p:embed/>
                </p:oleObj>
              </mc:Choice>
              <mc:Fallback>
                <p:oleObj name="Equation" r:id="rId15" imgW="685800" imgH="3937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08775"/>
                        <a:ext cx="18669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819400" y="1396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(5.5)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9400" y="22860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(5.6)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ight Brace 34"/>
          <p:cNvSpPr/>
          <p:nvPr/>
        </p:nvSpPr>
        <p:spPr>
          <a:xfrm>
            <a:off x="4038600" y="1371600"/>
            <a:ext cx="457200" cy="1752600"/>
          </a:xfrm>
          <a:prstGeom prst="rightBrac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24400" y="2514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Substitute into (5.2)</a:t>
            </a:r>
            <a:endParaRPr lang="en-US" sz="32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019800" y="3200400"/>
            <a:ext cx="0" cy="533400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43000" y="3733800"/>
            <a:ext cx="4895852" cy="9526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162050" y="3733800"/>
            <a:ext cx="0" cy="838200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3000" y="4572000"/>
            <a:ext cx="1066800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7"/>
          <p:cNvSpPr txBox="1">
            <a:spLocks/>
          </p:cNvSpPr>
          <p:nvPr/>
        </p:nvSpPr>
        <p:spPr>
          <a:xfrm>
            <a:off x="6553200" y="4267200"/>
            <a:ext cx="11430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(5.7)</a:t>
            </a:r>
          </a:p>
        </p:txBody>
      </p:sp>
      <p:graphicFrame>
        <p:nvGraphicFramePr>
          <p:cNvPr id="53" name="Object 7"/>
          <p:cNvGraphicFramePr>
            <a:graphicFrameLocks noChangeAspect="1"/>
          </p:cNvGraphicFramePr>
          <p:nvPr/>
        </p:nvGraphicFramePr>
        <p:xfrm>
          <a:off x="2819400" y="2667000"/>
          <a:ext cx="1752600" cy="106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8" name="Equation" r:id="rId16" imgW="634725" imgH="393529" progId="Equation.DSMT4">
                  <p:embed/>
                </p:oleObj>
              </mc:Choice>
              <mc:Fallback>
                <p:oleObj name="Equation" r:id="rId16" imgW="634725" imgH="393529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667000"/>
                        <a:ext cx="1752600" cy="10621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6553200" y="2895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(5.1a)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7" grpId="0"/>
      <p:bldP spid="18" grpId="0"/>
      <p:bldP spid="18" grpId="1"/>
      <p:bldP spid="27" grpId="0"/>
      <p:bldP spid="27" grpId="1"/>
      <p:bldP spid="30" grpId="0"/>
      <p:bldP spid="30" grpId="1"/>
      <p:bldP spid="33" grpId="0"/>
      <p:bldP spid="33" grpId="1"/>
      <p:bldP spid="34" grpId="0"/>
      <p:bldP spid="34" grpId="1"/>
      <p:bldP spid="35" grpId="0" animBg="1"/>
      <p:bldP spid="35" grpId="1" animBg="1"/>
      <p:bldP spid="36" grpId="0"/>
      <p:bldP spid="36" grpId="1"/>
      <p:bldP spid="51" grpId="0"/>
      <p:bldP spid="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600200"/>
            <a:ext cx="2550485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Zero Initial BOD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15240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Clean water;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Subject to only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8849" name="Object 1"/>
          <p:cNvGraphicFramePr>
            <a:graphicFrameLocks noChangeAspect="1"/>
          </p:cNvGraphicFramePr>
          <p:nvPr/>
        </p:nvGraphicFramePr>
        <p:xfrm>
          <a:off x="533400" y="1447800"/>
          <a:ext cx="1973263" cy="66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4" name="Equation" r:id="rId7" imgW="787320" imgH="228600" progId="Equation.DSMT4">
                  <p:embed/>
                </p:oleObj>
              </mc:Choice>
              <mc:Fallback>
                <p:oleObj name="Equation" r:id="rId7" imgW="78732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1973263" cy="6622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7010400" y="2667000"/>
          <a:ext cx="1143000" cy="38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5"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67000"/>
                        <a:ext cx="1143000" cy="383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7239000" y="3047999"/>
          <a:ext cx="221639" cy="38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6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047999"/>
                        <a:ext cx="221639" cy="38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7"/>
          <p:cNvSpPr txBox="1">
            <a:spLocks/>
          </p:cNvSpPr>
          <p:nvPr/>
        </p:nvSpPr>
        <p:spPr>
          <a:xfrm>
            <a:off x="609600" y="3810000"/>
            <a:ext cx="2286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Deficit: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8855" name="Object 7"/>
          <p:cNvGraphicFramePr>
            <a:graphicFrameLocks noChangeAspect="1"/>
          </p:cNvGraphicFramePr>
          <p:nvPr/>
        </p:nvGraphicFramePr>
        <p:xfrm>
          <a:off x="2994660" y="3810000"/>
          <a:ext cx="202692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7" name="Equation" r:id="rId13" imgW="723586" imgH="393529" progId="Equation.DSMT4">
                  <p:embed/>
                </p:oleObj>
              </mc:Choice>
              <mc:Fallback>
                <p:oleObj name="Equation" r:id="rId13" imgW="723586" imgH="393529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660" y="3810000"/>
                        <a:ext cx="202692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7"/>
          <p:cNvSpPr txBox="1">
            <a:spLocks/>
          </p:cNvSpPr>
          <p:nvPr/>
        </p:nvSpPr>
        <p:spPr>
          <a:xfrm>
            <a:off x="5257800" y="3962400"/>
            <a:ext cx="1295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(5.7a)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609600" y="5029200"/>
            <a:ext cx="2286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Solution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8857" name="Object 9"/>
          <p:cNvGraphicFramePr>
            <a:graphicFrameLocks noChangeAspect="1"/>
          </p:cNvGraphicFramePr>
          <p:nvPr/>
        </p:nvGraphicFramePr>
        <p:xfrm>
          <a:off x="2390775" y="5029200"/>
          <a:ext cx="52292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8" name="Equation" r:id="rId15" imgW="1930320" imgH="253800" progId="Equation.DSMT4">
                  <p:embed/>
                </p:oleObj>
              </mc:Choice>
              <mc:Fallback>
                <p:oleObj name="Equation" r:id="rId15" imgW="1930320" imgH="253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5029200"/>
                        <a:ext cx="52292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7696200" y="5029200"/>
            <a:ext cx="1295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(5.8)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8861" name="Object 13"/>
          <p:cNvGraphicFramePr>
            <a:graphicFrameLocks noChangeAspect="1"/>
          </p:cNvGraphicFramePr>
          <p:nvPr/>
        </p:nvGraphicFramePr>
        <p:xfrm>
          <a:off x="3351213" y="5867400"/>
          <a:ext cx="419576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9" name="Equation" r:id="rId17" imgW="1612800" imgH="253800" progId="Equation.DSMT4">
                  <p:embed/>
                </p:oleObj>
              </mc:Choice>
              <mc:Fallback>
                <p:oleObj name="Equation" r:id="rId17" imgW="1612800" imgH="253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13" y="5867400"/>
                        <a:ext cx="419576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7"/>
          <p:cNvSpPr txBox="1">
            <a:spLocks/>
          </p:cNvSpPr>
          <p:nvPr/>
        </p:nvSpPr>
        <p:spPr>
          <a:xfrm>
            <a:off x="7696200" y="5867400"/>
            <a:ext cx="1295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(5.9)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Figure 5.5  DO concentration and DO deficit in an opened bottle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Case (a) : Initial DO &gt; DO Saturation.</a:t>
            </a:r>
          </a:p>
          <a:p>
            <a:pPr>
              <a:spcBef>
                <a:spcPts val="18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667" y="2057400"/>
            <a:ext cx="448733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48768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ts val="600"/>
              </a:spcBef>
              <a:buFont typeface="Arial" pitchFamily="34" charset="0"/>
              <a:buChar char="•"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Deficit increases exponentially to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decreases exponentially to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MY" sz="3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  <a:p>
            <a:pPr marL="342900" lvl="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  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) 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 D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)  0;</a:t>
            </a:r>
            <a:endParaRPr kumimoji="0" lang="en-MY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67265" name="Chart 14"/>
          <p:cNvPicPr>
            <a:picLocks noChangeArrowheads="1"/>
          </p:cNvPicPr>
          <p:nvPr/>
        </p:nvPicPr>
        <p:blipFill>
          <a:blip r:embed="rId6" cstate="print"/>
          <a:srcRect l="-2959" t="-4263" r="-2509" b="-4344"/>
          <a:stretch>
            <a:fillRect/>
          </a:stretch>
        </p:blipFill>
        <p:spPr bwMode="auto">
          <a:xfrm>
            <a:off x="4495799" y="2133600"/>
            <a:ext cx="4489704" cy="267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MY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Figure 5.5  DO concentration and DO deficit in an opened bottle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Case (b) : Initial DO &lt; DO Saturation.</a:t>
            </a:r>
          </a:p>
          <a:p>
            <a:pPr>
              <a:spcBef>
                <a:spcPts val="180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" y="2016325"/>
            <a:ext cx="4489704" cy="27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016325"/>
            <a:ext cx="4489704" cy="270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57200" y="48768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Deficit decreases exponentially to zero;</a:t>
            </a:r>
          </a:p>
          <a:p>
            <a:pPr marL="342900" lvl="0" indent="-342900">
              <a:spcBef>
                <a:spcPts val="600"/>
              </a:spcBef>
              <a:buFont typeface="Arial" pitchFamily="34" charset="0"/>
              <a:buChar char="•"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increases exponentially to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  <a:p>
            <a:pPr marL="342900" lvl="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  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) 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 D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) 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295400"/>
            <a:ext cx="248478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Non-zero Initial BOD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Polluted water;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DO: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BOD decay +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7239000" y="2386013"/>
          <a:ext cx="1143000" cy="38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7" name="Equation" r:id="rId7" imgW="787320" imgH="228600" progId="Equation.DSMT4">
                  <p:embed/>
                </p:oleObj>
              </mc:Choice>
              <mc:Fallback>
                <p:oleObj name="Equation" r:id="rId7" imgW="78732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386013"/>
                        <a:ext cx="1143000" cy="383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7467600" y="2767012"/>
          <a:ext cx="221639" cy="38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8" name="Equation" r:id="rId9" imgW="152280" imgH="228600" progId="Equation.DSMT4">
                  <p:embed/>
                </p:oleObj>
              </mc:Choice>
              <mc:Fallback>
                <p:oleObj name="Equation" r:id="rId9" imgW="152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767012"/>
                        <a:ext cx="221639" cy="38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460753" y="1295400"/>
          <a:ext cx="2282447" cy="68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9" name="Equation" r:id="rId11" imgW="787320" imgH="228600" progId="Equation.DSMT4">
                  <p:embed/>
                </p:oleObj>
              </mc:Choice>
              <mc:Fallback>
                <p:oleObj name="Equation" r:id="rId11" imgW="78732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53" y="1295400"/>
                        <a:ext cx="2282447" cy="685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762000" y="3200400"/>
          <a:ext cx="325374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0" name="Equation" r:id="rId13" imgW="1143000" imgH="393700" progId="Equation.DSMT4">
                  <p:embed/>
                </p:oleObj>
              </mc:Choice>
              <mc:Fallback>
                <p:oleObj name="Equation" r:id="rId13" imgW="1143000" imgH="3937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00400"/>
                        <a:ext cx="325374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7"/>
          <p:cNvSpPr txBox="1">
            <a:spLocks/>
          </p:cNvSpPr>
          <p:nvPr/>
        </p:nvSpPr>
        <p:spPr>
          <a:xfrm>
            <a:off x="4343400" y="3352800"/>
            <a:ext cx="1066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(5.7)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04" name="Object 8"/>
          <p:cNvGraphicFramePr>
            <a:graphicFrameLocks noChangeAspect="1"/>
          </p:cNvGraphicFramePr>
          <p:nvPr/>
        </p:nvGraphicFramePr>
        <p:xfrm>
          <a:off x="6746630" y="3429000"/>
          <a:ext cx="201637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1" name="Equation" r:id="rId15" imgW="799753" imgH="253890" progId="Equation.DSMT4">
                  <p:embed/>
                </p:oleObj>
              </mc:Choice>
              <mc:Fallback>
                <p:oleObj name="Equation" r:id="rId15" imgW="799753" imgH="25389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630" y="3429000"/>
                        <a:ext cx="201637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06" name="Object 10"/>
          <p:cNvGraphicFramePr>
            <a:graphicFrameLocks noChangeAspect="1"/>
          </p:cNvGraphicFramePr>
          <p:nvPr/>
        </p:nvGraphicFramePr>
        <p:xfrm>
          <a:off x="7127630" y="4114800"/>
          <a:ext cx="140677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2" name="Equation" r:id="rId17" imgW="596641" imgH="253890" progId="Equation.DSMT4">
                  <p:embed/>
                </p:oleObj>
              </mc:Choice>
              <mc:Fallback>
                <p:oleObj name="Equation" r:id="rId17" imgW="596641" imgH="25389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630" y="4114800"/>
                        <a:ext cx="140677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7"/>
          <p:cNvSpPr txBox="1">
            <a:spLocks/>
          </p:cNvSpPr>
          <p:nvPr/>
        </p:nvSpPr>
        <p:spPr>
          <a:xfrm>
            <a:off x="609600" y="4191000"/>
            <a:ext cx="2286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Solution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08" name="Object 12"/>
          <p:cNvGraphicFramePr>
            <a:graphicFrameLocks noChangeAspect="1"/>
          </p:cNvGraphicFramePr>
          <p:nvPr/>
        </p:nvGraphicFramePr>
        <p:xfrm>
          <a:off x="685800" y="4724400"/>
          <a:ext cx="4868029" cy="1008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3" name="Equation" r:id="rId19" imgW="2108160" imgH="419040" progId="Equation.DSMT4">
                  <p:embed/>
                </p:oleObj>
              </mc:Choice>
              <mc:Fallback>
                <p:oleObj name="Equation" r:id="rId19" imgW="2108160" imgH="419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724400"/>
                        <a:ext cx="4868029" cy="10086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0910" name="Object 14"/>
          <p:cNvGraphicFramePr>
            <a:graphicFrameLocks noChangeAspect="1"/>
          </p:cNvGraphicFramePr>
          <p:nvPr/>
        </p:nvGraphicFramePr>
        <p:xfrm>
          <a:off x="406400" y="5715000"/>
          <a:ext cx="65024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4" name="Equation" r:id="rId21" imgW="2844720" imgH="419040" progId="Equation.DSMT4">
                  <p:embed/>
                </p:oleObj>
              </mc:Choice>
              <mc:Fallback>
                <p:oleObj name="Equation" r:id="rId21" imgW="2844720" imgH="41904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5715000"/>
                        <a:ext cx="6502400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7"/>
          <p:cNvSpPr txBox="1">
            <a:spLocks/>
          </p:cNvSpPr>
          <p:nvPr/>
        </p:nvSpPr>
        <p:spPr>
          <a:xfrm>
            <a:off x="5943600" y="49530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Content Placeholder 7"/>
          <p:cNvSpPr txBox="1">
            <a:spLocks/>
          </p:cNvSpPr>
          <p:nvPr/>
        </p:nvSpPr>
        <p:spPr>
          <a:xfrm>
            <a:off x="7162800" y="58674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(5.11)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553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5.2  Dissolved Oxygen (DO)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209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distribution vary due to hydraulic regimes: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DO reservoirs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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rivers;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&gt;DO in running water than still water.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0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1659" y="3352800"/>
            <a:ext cx="465234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0580" name="Picture 4" descr="Image result for churning river wa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648200" cy="3093167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Non-zero Initial BOD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21" name="Object 1"/>
          <p:cNvGraphicFramePr>
            <a:graphicFrameLocks noChangeAspect="1"/>
          </p:cNvGraphicFramePr>
          <p:nvPr/>
        </p:nvGraphicFramePr>
        <p:xfrm>
          <a:off x="990600" y="2438400"/>
          <a:ext cx="478072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0" name="Equation" r:id="rId6" imgW="2108200" imgH="419100" progId="Equation.DSMT4">
                  <p:embed/>
                </p:oleObj>
              </mc:Choice>
              <mc:Fallback>
                <p:oleObj name="Equation" r:id="rId6" imgW="2108200" imgH="4191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38400"/>
                        <a:ext cx="478072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990600" y="3581400"/>
          <a:ext cx="598667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1" name="Equation" r:id="rId8" imgW="2666880" imgH="419040" progId="Equation.DSMT4">
                  <p:embed/>
                </p:oleObj>
              </mc:Choice>
              <mc:Fallback>
                <p:oleObj name="Equation" r:id="rId8" imgW="266688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81400"/>
                        <a:ext cx="598667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990600" y="1524000"/>
          <a:ext cx="22684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2" name="Equation" r:id="rId10" imgW="799753" imgH="253890" progId="Equation.DSMT4">
                  <p:embed/>
                </p:oleObj>
              </mc:Choice>
              <mc:Fallback>
                <p:oleObj name="Equation" r:id="rId10" imgW="799753" imgH="25389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26841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7"/>
          <p:cNvSpPr txBox="1">
            <a:spLocks/>
          </p:cNvSpPr>
          <p:nvPr/>
        </p:nvSpPr>
        <p:spPr>
          <a:xfrm>
            <a:off x="7391400" y="1544320"/>
            <a:ext cx="1066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350760" y="25146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7315200" y="37338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(5.11)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0" y="32004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4724400"/>
            <a:ext cx="248478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28" name="Object 8"/>
          <p:cNvGraphicFramePr>
            <a:graphicFrameLocks noChangeAspect="1"/>
          </p:cNvGraphicFramePr>
          <p:nvPr/>
        </p:nvGraphicFramePr>
        <p:xfrm>
          <a:off x="4800600" y="5715000"/>
          <a:ext cx="381000" cy="6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3" name="Equation" r:id="rId13" imgW="152280" imgH="228600" progId="Equation.DSMT4">
                  <p:embed/>
                </p:oleObj>
              </mc:Choice>
              <mc:Fallback>
                <p:oleObj name="Equation" r:id="rId13" imgW="15228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715000"/>
                        <a:ext cx="381000" cy="655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9" name="Object 9"/>
          <p:cNvGraphicFramePr>
            <a:graphicFrameLocks noChangeAspect="1"/>
          </p:cNvGraphicFramePr>
          <p:nvPr/>
        </p:nvGraphicFramePr>
        <p:xfrm>
          <a:off x="3962400" y="5715000"/>
          <a:ext cx="413657" cy="65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4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15000"/>
                        <a:ext cx="413657" cy="655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MY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Figure 5.6  BOD, DO and DO deficit in the opened bottle</a:t>
            </a:r>
            <a:endParaRPr lang="en-US" sz="3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228600" y="1371600"/>
          <a:ext cx="86868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2945" name="Object 1"/>
          <p:cNvGraphicFramePr>
            <a:graphicFrameLocks noChangeAspect="1"/>
          </p:cNvGraphicFramePr>
          <p:nvPr/>
        </p:nvGraphicFramePr>
        <p:xfrm>
          <a:off x="3352800" y="5105400"/>
          <a:ext cx="617962" cy="53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1" name="Equation" r:id="rId7" imgW="291960" imgH="253800" progId="Equation.DSMT4">
                  <p:embed/>
                </p:oleObj>
              </mc:Choice>
              <mc:Fallback>
                <p:oleObj name="Equation" r:id="rId7" imgW="291960" imgH="2538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105400"/>
                        <a:ext cx="617962" cy="5333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381000" y="1752600"/>
          <a:ext cx="381000" cy="523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2" name="Equation" r:id="rId9" imgW="164880" imgH="228600" progId="Equation.DSMT4">
                  <p:embed/>
                </p:oleObj>
              </mc:Choice>
              <mc:Fallback>
                <p:oleObj name="Equation" r:id="rId9" imgW="16488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2600"/>
                        <a:ext cx="381000" cy="5234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traight Connector 13"/>
          <p:cNvSpPr/>
          <p:nvPr/>
        </p:nvSpPr>
        <p:spPr>
          <a:xfrm flipH="1">
            <a:off x="1785936" y="5976936"/>
            <a:ext cx="0" cy="22640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Critical Time and Value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286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Critical value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: minimum DO value;</a:t>
            </a:r>
          </a:p>
          <a:p>
            <a:pPr marL="3314700" indent="0">
              <a:spcBef>
                <a:spcPts val="12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critical DO deficit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MY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Critical time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time when DO is minimum.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69" name="Object 1"/>
          <p:cNvGraphicFramePr>
            <a:graphicFrameLocks noChangeAspect="1"/>
          </p:cNvGraphicFramePr>
          <p:nvPr/>
        </p:nvGraphicFramePr>
        <p:xfrm>
          <a:off x="257175" y="3230563"/>
          <a:ext cx="50768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1" name="Equation" r:id="rId6" imgW="2108160" imgH="419040" progId="Equation.DSMT4">
                  <p:embed/>
                </p:oleObj>
              </mc:Choice>
              <mc:Fallback>
                <p:oleObj name="Equation" r:id="rId6" imgW="2108160" imgH="4190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3230563"/>
                        <a:ext cx="507682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7"/>
          <p:cNvSpPr txBox="1">
            <a:spLocks/>
          </p:cNvSpPr>
          <p:nvPr/>
        </p:nvSpPr>
        <p:spPr>
          <a:xfrm>
            <a:off x="5715000" y="34290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1447800" y="4191000"/>
            <a:ext cx="24384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Differentiate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Set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dD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143000" y="4191000"/>
            <a:ext cx="0" cy="1143000"/>
          </a:xfrm>
          <a:prstGeom prst="straightConnector1">
            <a:avLst/>
          </a:prstGeom>
          <a:ln w="38100">
            <a:solidFill>
              <a:srgbClr val="00009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152400" y="5450840"/>
          <a:ext cx="5181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2" name="Equation" r:id="rId8" imgW="2260600" imgH="508000" progId="Equation.DSMT4">
                  <p:embed/>
                </p:oleObj>
              </mc:Choice>
              <mc:Fallback>
                <p:oleObj name="Equation" r:id="rId8" imgW="2260600" imgH="5080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450840"/>
                        <a:ext cx="51816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7"/>
          <p:cNvSpPr txBox="1">
            <a:spLocks/>
          </p:cNvSpPr>
          <p:nvPr/>
        </p:nvSpPr>
        <p:spPr>
          <a:xfrm>
            <a:off x="5791200" y="57912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(5.12)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4419600" y="3200400"/>
          <a:ext cx="302133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3" name="Equation" r:id="rId10" imgW="1143000" imgH="393700" progId="Equation.DSMT4">
                  <p:embed/>
                </p:oleObj>
              </mc:Choice>
              <mc:Fallback>
                <p:oleObj name="Equation" r:id="rId10" imgW="1143000" imgH="3937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00400"/>
                        <a:ext cx="302133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7"/>
          <p:cNvSpPr txBox="1">
            <a:spLocks/>
          </p:cNvSpPr>
          <p:nvPr/>
        </p:nvSpPr>
        <p:spPr>
          <a:xfrm>
            <a:off x="7772400" y="3352800"/>
            <a:ext cx="1066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(5.7)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019800" y="4419600"/>
            <a:ext cx="2438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Set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dD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943600" y="4038600"/>
            <a:ext cx="0" cy="1524000"/>
          </a:xfrm>
          <a:prstGeom prst="straightConnector1">
            <a:avLst/>
          </a:prstGeom>
          <a:ln w="38100">
            <a:solidFill>
              <a:srgbClr val="00009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4090976" y="5495920"/>
          <a:ext cx="273100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4" name="Equation" r:id="rId12" imgW="1041400" imgH="457200" progId="Equation.DSMT4">
                  <p:embed/>
                </p:oleObj>
              </mc:Choice>
              <mc:Fallback>
                <p:oleObj name="Equation" r:id="rId12" imgW="1041400" imgH="45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76" y="5495920"/>
                        <a:ext cx="273100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7"/>
          <p:cNvSpPr txBox="1">
            <a:spLocks/>
          </p:cNvSpPr>
          <p:nvPr/>
        </p:nvSpPr>
        <p:spPr>
          <a:xfrm>
            <a:off x="7138976" y="572452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1066800" y="3429000"/>
          <a:ext cx="5181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5" name="Equation" r:id="rId14" imgW="2260440" imgH="507960" progId="Equation.DSMT4">
                  <p:embed/>
                </p:oleObj>
              </mc:Choice>
              <mc:Fallback>
                <p:oleObj name="Equation" r:id="rId14" imgW="2260440" imgH="5079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51816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ontent Placeholder 7"/>
          <p:cNvSpPr txBox="1">
            <a:spLocks/>
          </p:cNvSpPr>
          <p:nvPr/>
        </p:nvSpPr>
        <p:spPr>
          <a:xfrm>
            <a:off x="6553200" y="376936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(5.12)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078992" y="4800600"/>
          <a:ext cx="273100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6" name="Equation" r:id="rId16" imgW="1041400" imgH="457200" progId="Equation.DSMT4">
                  <p:embed/>
                </p:oleObj>
              </mc:Choice>
              <mc:Fallback>
                <p:oleObj name="Equation" r:id="rId16" imgW="1041400" imgH="457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992" y="4800600"/>
                        <a:ext cx="273100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ontent Placeholder 7"/>
          <p:cNvSpPr txBox="1">
            <a:spLocks/>
          </p:cNvSpPr>
          <p:nvPr/>
        </p:nvSpPr>
        <p:spPr>
          <a:xfrm>
            <a:off x="6553200" y="51054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3" name="Content Placeholder 7"/>
          <p:cNvSpPr txBox="1">
            <a:spLocks/>
          </p:cNvSpPr>
          <p:nvPr/>
        </p:nvSpPr>
        <p:spPr>
          <a:xfrm>
            <a:off x="3000376" y="1919288"/>
            <a:ext cx="2057400" cy="533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maximum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9" grpId="0"/>
      <p:bldP spid="22" grpId="0"/>
      <p:bldP spid="22" grpId="1"/>
      <p:bldP spid="23" grpId="0"/>
      <p:bldP spid="23" grpId="1"/>
      <p:bldP spid="27" grpId="0"/>
      <p:bldP spid="27" grpId="1"/>
      <p:bldP spid="30" grpId="0"/>
      <p:bldP spid="32" grpId="0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Critical Time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69" name="Object 1"/>
          <p:cNvGraphicFramePr>
            <a:graphicFrameLocks noChangeAspect="1"/>
          </p:cNvGraphicFramePr>
          <p:nvPr/>
        </p:nvGraphicFramePr>
        <p:xfrm>
          <a:off x="457200" y="1371600"/>
          <a:ext cx="651351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79" name="Equation" r:id="rId6" imgW="2705040" imgH="419040" progId="Equation.DSMT4">
                  <p:embed/>
                </p:oleObj>
              </mc:Choice>
              <mc:Fallback>
                <p:oleObj name="Equation" r:id="rId6" imgW="2705040" imgH="419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71600"/>
                        <a:ext cx="6513513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7"/>
          <p:cNvSpPr txBox="1">
            <a:spLocks/>
          </p:cNvSpPr>
          <p:nvPr/>
        </p:nvSpPr>
        <p:spPr>
          <a:xfrm>
            <a:off x="1371600" y="2667000"/>
            <a:ext cx="6096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Differentiate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kumimoji="0" lang="en-MY" sz="3200" b="0" i="0" u="none" strike="noStrike" kern="1200" cap="none" spc="0" normalizeH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with respect to </a:t>
            </a:r>
            <a:r>
              <a:rPr kumimoji="0" lang="en-MY" sz="3200" b="0" i="1" u="none" strike="noStrike" kern="1200" cap="none" spc="0" normalizeH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endParaRPr kumimoji="0" lang="en-MY" sz="3200" b="0" i="1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Content Placeholder 7"/>
          <p:cNvSpPr txBox="1">
            <a:spLocks/>
          </p:cNvSpPr>
          <p:nvPr/>
        </p:nvSpPr>
        <p:spPr>
          <a:xfrm>
            <a:off x="7543800" y="15240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6" name="Content Placeholder 7"/>
          <p:cNvSpPr txBox="1">
            <a:spLocks/>
          </p:cNvSpPr>
          <p:nvPr/>
        </p:nvSpPr>
        <p:spPr>
          <a:xfrm>
            <a:off x="2590800" y="2667000"/>
            <a:ext cx="2819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Set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dD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</a:p>
        </p:txBody>
      </p:sp>
      <p:graphicFrame>
        <p:nvGraphicFramePr>
          <p:cNvPr id="270345" name="Object 9"/>
          <p:cNvGraphicFramePr>
            <a:graphicFrameLocks noChangeAspect="1"/>
          </p:cNvGraphicFramePr>
          <p:nvPr/>
        </p:nvGraphicFramePr>
        <p:xfrm>
          <a:off x="304800" y="1312861"/>
          <a:ext cx="10699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0" name="Equation" r:id="rId8" imgW="444240" imgH="419040" progId="Equation.DSMT4">
                  <p:embed/>
                </p:oleObj>
              </mc:Choice>
              <mc:Fallback>
                <p:oleObj name="Equation" r:id="rId8" imgW="444240" imgH="419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12861"/>
                        <a:ext cx="1069975" cy="10064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6" name="Object 10"/>
          <p:cNvGraphicFramePr>
            <a:graphicFrameLocks noChangeAspect="1"/>
          </p:cNvGraphicFramePr>
          <p:nvPr/>
        </p:nvGraphicFramePr>
        <p:xfrm>
          <a:off x="2924175" y="1690688"/>
          <a:ext cx="5810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1" name="Equation" r:id="rId10" imgW="241200" imgH="139680" progId="Equation.DSMT4">
                  <p:embed/>
                </p:oleObj>
              </mc:Choice>
              <mc:Fallback>
                <p:oleObj name="Equation" r:id="rId10" imgW="241200" imgH="1396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1690688"/>
                        <a:ext cx="581025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7" name="Object 11"/>
          <p:cNvGraphicFramePr>
            <a:graphicFrameLocks noChangeAspect="1"/>
          </p:cNvGraphicFramePr>
          <p:nvPr/>
        </p:nvGraphicFramePr>
        <p:xfrm>
          <a:off x="4038600" y="1647825"/>
          <a:ext cx="581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2" name="Equation" r:id="rId12" imgW="241200" imgH="203040" progId="Equation.DSMT4">
                  <p:embed/>
                </p:oleObj>
              </mc:Choice>
              <mc:Fallback>
                <p:oleObj name="Equation" r:id="rId12" imgW="241200" imgH="2030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647825"/>
                        <a:ext cx="581025" cy="485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8" name="Object 12"/>
          <p:cNvGraphicFramePr>
            <a:graphicFrameLocks noChangeAspect="1"/>
          </p:cNvGraphicFramePr>
          <p:nvPr/>
        </p:nvGraphicFramePr>
        <p:xfrm>
          <a:off x="5453064" y="1628776"/>
          <a:ext cx="581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3" name="Equation" r:id="rId14" imgW="241200" imgH="203040" progId="Equation.DSMT4">
                  <p:embed/>
                </p:oleObj>
              </mc:Choice>
              <mc:Fallback>
                <p:oleObj name="Equation" r:id="rId14" imgW="24120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4" y="1628776"/>
                        <a:ext cx="581025" cy="485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304800" y="1295400"/>
            <a:ext cx="1143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50" name="Object 14"/>
          <p:cNvGraphicFramePr>
            <a:graphicFrameLocks noChangeAspect="1"/>
          </p:cNvGraphicFramePr>
          <p:nvPr/>
        </p:nvGraphicFramePr>
        <p:xfrm>
          <a:off x="990600" y="1630362"/>
          <a:ext cx="3048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4" name="Equation" r:id="rId16" imgW="126720" imgH="177480" progId="Equation.DSMT4">
                  <p:embed/>
                </p:oleObj>
              </mc:Choice>
              <mc:Fallback>
                <p:oleObj name="Equation" r:id="rId16" imgW="126720" imgH="1774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0362"/>
                        <a:ext cx="304800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4267200" y="2209800"/>
            <a:ext cx="0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0351" name="Object 15"/>
          <p:cNvGraphicFramePr>
            <a:graphicFrameLocks noChangeAspect="1"/>
          </p:cNvGraphicFramePr>
          <p:nvPr/>
        </p:nvGraphicFramePr>
        <p:xfrm>
          <a:off x="1766888" y="3352800"/>
          <a:ext cx="58102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5" name="Equation" r:id="rId18" imgW="2412720" imgH="419040" progId="Equation.DSMT4">
                  <p:embed/>
                </p:oleObj>
              </mc:Choice>
              <mc:Fallback>
                <p:oleObj name="Equation" r:id="rId18" imgW="2412720" imgH="41904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352800"/>
                        <a:ext cx="58102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3" name="Object 17"/>
          <p:cNvGraphicFramePr>
            <a:graphicFrameLocks noChangeAspect="1"/>
          </p:cNvGraphicFramePr>
          <p:nvPr/>
        </p:nvGraphicFramePr>
        <p:xfrm>
          <a:off x="1581152" y="3886200"/>
          <a:ext cx="13747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6" name="Equation" r:id="rId20" imgW="571320" imgH="393480" progId="Equation.DSMT4">
                  <p:embed/>
                </p:oleObj>
              </mc:Choice>
              <mc:Fallback>
                <p:oleObj name="Equation" r:id="rId20" imgW="571320" imgH="39348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2" y="3886200"/>
                        <a:ext cx="1374775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4" name="Object 18"/>
          <p:cNvGraphicFramePr>
            <a:graphicFrameLocks noChangeAspect="1"/>
          </p:cNvGraphicFramePr>
          <p:nvPr/>
        </p:nvGraphicFramePr>
        <p:xfrm>
          <a:off x="3259139" y="3886200"/>
          <a:ext cx="34829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7" name="Equation" r:id="rId22" imgW="1447560" imgH="393480" progId="Equation.DSMT4">
                  <p:embed/>
                </p:oleObj>
              </mc:Choice>
              <mc:Fallback>
                <p:oleObj name="Equation" r:id="rId22" imgW="144756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9" y="3886200"/>
                        <a:ext cx="3482975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/>
          <p:cNvCxnSpPr/>
          <p:nvPr/>
        </p:nvCxnSpPr>
        <p:spPr>
          <a:xfrm flipV="1">
            <a:off x="2438400" y="3581400"/>
            <a:ext cx="533400" cy="38100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981200" y="4419600"/>
            <a:ext cx="533400" cy="381000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0355" name="Object 19"/>
          <p:cNvGraphicFramePr>
            <a:graphicFrameLocks noChangeAspect="1"/>
          </p:cNvGraphicFramePr>
          <p:nvPr/>
        </p:nvGraphicFramePr>
        <p:xfrm>
          <a:off x="5375275" y="3538538"/>
          <a:ext cx="488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8" name="Equation" r:id="rId24" imgW="203040" imgH="190440" progId="Equation.DSMT4">
                  <p:embed/>
                </p:oleObj>
              </mc:Choice>
              <mc:Fallback>
                <p:oleObj name="Equation" r:id="rId24" imgW="203040" imgH="19044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3538538"/>
                        <a:ext cx="4889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6" name="Object 20"/>
          <p:cNvGraphicFramePr>
            <a:graphicFrameLocks noChangeAspect="1"/>
          </p:cNvGraphicFramePr>
          <p:nvPr/>
        </p:nvGraphicFramePr>
        <p:xfrm>
          <a:off x="6905625" y="3538538"/>
          <a:ext cx="487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89" name="Equation" r:id="rId26" imgW="203040" imgH="190440" progId="Equation.DSMT4">
                  <p:embed/>
                </p:oleObj>
              </mc:Choice>
              <mc:Fallback>
                <p:oleObj name="Equation" r:id="rId26" imgW="203040" imgH="19044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3538538"/>
                        <a:ext cx="4873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2457448" y="3505200"/>
            <a:ext cx="66675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371600" y="4191000"/>
            <a:ext cx="1676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755679">
            <a:off x="1571345" y="3467120"/>
            <a:ext cx="533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1714500" y="3543300"/>
            <a:ext cx="381000" cy="533400"/>
          </a:xfrm>
          <a:prstGeom prst="roundRect">
            <a:avLst/>
          </a:prstGeom>
          <a:solidFill>
            <a:srgbClr val="0000CC">
              <a:alpha val="2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/>
          <p:cNvSpPr/>
          <p:nvPr/>
        </p:nvSpPr>
        <p:spPr>
          <a:xfrm flipH="1" flipV="1">
            <a:off x="1905000" y="3733800"/>
            <a:ext cx="2133600" cy="838200"/>
          </a:xfrm>
          <a:prstGeom prst="arc">
            <a:avLst>
              <a:gd name="adj1" fmla="val 14279677"/>
              <a:gd name="adj2" fmla="val 211836"/>
            </a:avLst>
          </a:prstGeom>
          <a:ln w="25400">
            <a:solidFill>
              <a:srgbClr val="0000CC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57" name="Object 21"/>
          <p:cNvGraphicFramePr>
            <a:graphicFrameLocks noChangeAspect="1"/>
          </p:cNvGraphicFramePr>
          <p:nvPr/>
        </p:nvGraphicFramePr>
        <p:xfrm>
          <a:off x="4575175" y="3567113"/>
          <a:ext cx="4286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0" name="Equation" r:id="rId28" imgW="177480" imgH="419040" progId="Equation.DSMT4">
                  <p:embed/>
                </p:oleObj>
              </mc:Choice>
              <mc:Fallback>
                <p:oleObj name="Equation" r:id="rId28" imgW="177480" imgH="41904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3567113"/>
                        <a:ext cx="428625" cy="100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58" name="Object 22"/>
          <p:cNvGraphicFramePr>
            <a:graphicFrameLocks noChangeAspect="1"/>
          </p:cNvGraphicFramePr>
          <p:nvPr/>
        </p:nvGraphicFramePr>
        <p:xfrm>
          <a:off x="6048375" y="3567113"/>
          <a:ext cx="4286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1" name="Equation" r:id="rId30" imgW="177480" imgH="419040" progId="Equation.DSMT4">
                  <p:embed/>
                </p:oleObj>
              </mc:Choice>
              <mc:Fallback>
                <p:oleObj name="Equation" r:id="rId30" imgW="177480" imgH="41904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3567113"/>
                        <a:ext cx="428625" cy="100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ounded Rectangle 67"/>
          <p:cNvSpPr/>
          <p:nvPr/>
        </p:nvSpPr>
        <p:spPr>
          <a:xfrm>
            <a:off x="3378200" y="3390900"/>
            <a:ext cx="914400" cy="990600"/>
          </a:xfrm>
          <a:prstGeom prst="roundRect">
            <a:avLst/>
          </a:prstGeom>
          <a:solidFill>
            <a:srgbClr val="0000CC">
              <a:alpha val="2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/>
          <p:cNvSpPr/>
          <p:nvPr/>
        </p:nvSpPr>
        <p:spPr>
          <a:xfrm flipV="1">
            <a:off x="2286000" y="4064000"/>
            <a:ext cx="1549400" cy="533400"/>
          </a:xfrm>
          <a:prstGeom prst="arc">
            <a:avLst>
              <a:gd name="adj1" fmla="val 10824484"/>
              <a:gd name="adj2" fmla="val 21400695"/>
            </a:avLst>
          </a:prstGeom>
          <a:ln w="25400">
            <a:solidFill>
              <a:srgbClr val="0000CC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096000" y="35814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62" name="Object 26"/>
          <p:cNvGraphicFramePr>
            <a:graphicFrameLocks noChangeAspect="1"/>
          </p:cNvGraphicFramePr>
          <p:nvPr/>
        </p:nvGraphicFramePr>
        <p:xfrm>
          <a:off x="6643687" y="3632200"/>
          <a:ext cx="2143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2" name="Equation" r:id="rId31" imgW="88560" imgH="164880" progId="Equation.DSMT4">
                  <p:embed/>
                </p:oleObj>
              </mc:Choice>
              <mc:Fallback>
                <p:oleObj name="Equation" r:id="rId31" imgW="88560" imgH="16488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687" y="3632200"/>
                        <a:ext cx="2143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74"/>
          <p:cNvSpPr/>
          <p:nvPr/>
        </p:nvSpPr>
        <p:spPr>
          <a:xfrm>
            <a:off x="3352800" y="3352800"/>
            <a:ext cx="939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63" name="Object 27"/>
          <p:cNvGraphicFramePr>
            <a:graphicFrameLocks noChangeAspect="1"/>
          </p:cNvGraphicFramePr>
          <p:nvPr/>
        </p:nvGraphicFramePr>
        <p:xfrm>
          <a:off x="1143000" y="3302000"/>
          <a:ext cx="17399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3" name="Equation" r:id="rId33" imgW="723600" imgH="457200" progId="Equation.DSMT4">
                  <p:embed/>
                </p:oleObj>
              </mc:Choice>
              <mc:Fallback>
                <p:oleObj name="Equation" r:id="rId33" imgW="723600" imgH="4572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02000"/>
                        <a:ext cx="1739900" cy="1098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65" name="Object 29"/>
          <p:cNvGraphicFramePr>
            <a:graphicFrameLocks noChangeAspect="1"/>
          </p:cNvGraphicFramePr>
          <p:nvPr/>
        </p:nvGraphicFramePr>
        <p:xfrm>
          <a:off x="2379662" y="3657600"/>
          <a:ext cx="409733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4" name="Equation" r:id="rId35" imgW="1701720" imgH="457200" progId="Equation.DSMT4">
                  <p:embed/>
                </p:oleObj>
              </mc:Choice>
              <mc:Fallback>
                <p:oleObj name="Equation" r:id="rId35" imgW="1701720" imgH="4572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2" y="3657600"/>
                        <a:ext cx="4097338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ounded Rectangle 79"/>
          <p:cNvSpPr/>
          <p:nvPr/>
        </p:nvSpPr>
        <p:spPr>
          <a:xfrm>
            <a:off x="5943608" y="3886200"/>
            <a:ext cx="533400" cy="609600"/>
          </a:xfrm>
          <a:prstGeom prst="roundRect">
            <a:avLst/>
          </a:prstGeom>
          <a:solidFill>
            <a:srgbClr val="0000CC">
              <a:alpha val="2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/>
          <p:cNvSpPr/>
          <p:nvPr/>
        </p:nvSpPr>
        <p:spPr>
          <a:xfrm>
            <a:off x="3886208" y="3733800"/>
            <a:ext cx="2362200" cy="1143000"/>
          </a:xfrm>
          <a:prstGeom prst="arc">
            <a:avLst>
              <a:gd name="adj1" fmla="val 540328"/>
              <a:gd name="adj2" fmla="val 9697445"/>
            </a:avLst>
          </a:prstGeom>
          <a:ln w="25400">
            <a:solidFill>
              <a:srgbClr val="0000CC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67" name="Object 31"/>
          <p:cNvGraphicFramePr>
            <a:graphicFrameLocks noChangeAspect="1"/>
          </p:cNvGraphicFramePr>
          <p:nvPr/>
        </p:nvGraphicFramePr>
        <p:xfrm>
          <a:off x="1752147" y="3975100"/>
          <a:ext cx="7334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5" name="Equation" r:id="rId37" imgW="304560" imgH="164880" progId="Equation.DSMT4">
                  <p:embed/>
                </p:oleObj>
              </mc:Choice>
              <mc:Fallback>
                <p:oleObj name="Equation" r:id="rId37" imgW="304560" imgH="164880" progId="Equation.DSMT4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147" y="3975100"/>
                        <a:ext cx="73342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ounded Rectangle 86"/>
          <p:cNvSpPr/>
          <p:nvPr/>
        </p:nvSpPr>
        <p:spPr>
          <a:xfrm>
            <a:off x="5943600" y="3810000"/>
            <a:ext cx="685800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419600" y="3746500"/>
            <a:ext cx="654048" cy="990600"/>
          </a:xfrm>
          <a:prstGeom prst="roundRect">
            <a:avLst/>
          </a:prstGeom>
          <a:solidFill>
            <a:srgbClr val="0000CC">
              <a:alpha val="2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Arc 88"/>
          <p:cNvSpPr/>
          <p:nvPr/>
        </p:nvSpPr>
        <p:spPr>
          <a:xfrm>
            <a:off x="3343275" y="4076700"/>
            <a:ext cx="1524000" cy="914400"/>
          </a:xfrm>
          <a:prstGeom prst="arc">
            <a:avLst>
              <a:gd name="adj1" fmla="val 942706"/>
              <a:gd name="adj2" fmla="val 9794649"/>
            </a:avLst>
          </a:prstGeom>
          <a:ln w="25400">
            <a:solidFill>
              <a:srgbClr val="0000CC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419600" y="3733800"/>
            <a:ext cx="685800" cy="990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0368" name="Object 32"/>
          <p:cNvGraphicFramePr>
            <a:graphicFrameLocks noChangeAspect="1"/>
          </p:cNvGraphicFramePr>
          <p:nvPr/>
        </p:nvGraphicFramePr>
        <p:xfrm>
          <a:off x="1181100" y="3629025"/>
          <a:ext cx="28670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6" name="Equation" r:id="rId39" imgW="1193760" imgH="482400" progId="Equation.DSMT4">
                  <p:embed/>
                </p:oleObj>
              </mc:Choice>
              <mc:Fallback>
                <p:oleObj name="Equation" r:id="rId39" imgW="1193760" imgH="4824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3629025"/>
                        <a:ext cx="2867025" cy="1158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71" name="Object 35"/>
          <p:cNvGraphicFramePr>
            <a:graphicFrameLocks noChangeAspect="1"/>
          </p:cNvGraphicFramePr>
          <p:nvPr/>
        </p:nvGraphicFramePr>
        <p:xfrm>
          <a:off x="609600" y="3657600"/>
          <a:ext cx="796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7" name="Equation" r:id="rId41" imgW="330120" imgH="457200" progId="Equation.DSMT4">
                  <p:embed/>
                </p:oleObj>
              </mc:Choice>
              <mc:Fallback>
                <p:oleObj name="Equation" r:id="rId41" imgW="330120" imgH="457200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57600"/>
                        <a:ext cx="796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72" name="Object 36"/>
          <p:cNvGraphicFramePr>
            <a:graphicFrameLocks noChangeAspect="1"/>
          </p:cNvGraphicFramePr>
          <p:nvPr/>
        </p:nvGraphicFramePr>
        <p:xfrm>
          <a:off x="4419600" y="3676650"/>
          <a:ext cx="796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8" name="Equation" r:id="rId43" imgW="330120" imgH="457200" progId="Equation.DSMT4">
                  <p:embed/>
                </p:oleObj>
              </mc:Choice>
              <mc:Fallback>
                <p:oleObj name="Equation" r:id="rId43" imgW="330120" imgH="4572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676650"/>
                        <a:ext cx="796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73" name="Object 37"/>
          <p:cNvGraphicFramePr>
            <a:graphicFrameLocks noChangeAspect="1"/>
          </p:cNvGraphicFramePr>
          <p:nvPr/>
        </p:nvGraphicFramePr>
        <p:xfrm>
          <a:off x="3752850" y="3663950"/>
          <a:ext cx="4603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99" name="Equation" r:id="rId45" imgW="190440" imgH="457200" progId="Equation.DSMT4">
                  <p:embed/>
                </p:oleObj>
              </mc:Choice>
              <mc:Fallback>
                <p:oleObj name="Equation" r:id="rId45" imgW="190440" imgH="4572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3663950"/>
                        <a:ext cx="46037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74" name="Object 38"/>
          <p:cNvGraphicFramePr>
            <a:graphicFrameLocks noChangeAspect="1"/>
          </p:cNvGraphicFramePr>
          <p:nvPr/>
        </p:nvGraphicFramePr>
        <p:xfrm>
          <a:off x="5711825" y="3657600"/>
          <a:ext cx="4603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00" name="Equation" r:id="rId47" imgW="190440" imgH="457200" progId="Equation.DSMT4">
                  <p:embed/>
                </p:oleObj>
              </mc:Choice>
              <mc:Fallback>
                <p:oleObj name="Equation" r:id="rId47" imgW="190440" imgH="4572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3657600"/>
                        <a:ext cx="46037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0" y="3352800"/>
            <a:ext cx="88392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Object 16"/>
          <p:cNvGraphicFramePr>
            <a:graphicFrameLocks noChangeAspect="1"/>
          </p:cNvGraphicFramePr>
          <p:nvPr/>
        </p:nvGraphicFramePr>
        <p:xfrm>
          <a:off x="1066800" y="3687762"/>
          <a:ext cx="54133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01" name="Equation" r:id="rId49" imgW="2247840" imgH="507960" progId="Equation.DSMT4">
                  <p:embed/>
                </p:oleObj>
              </mc:Choice>
              <mc:Fallback>
                <p:oleObj name="Equation" r:id="rId49" imgW="2247840" imgH="50796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687762"/>
                        <a:ext cx="5413375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30"/>
          <p:cNvGraphicFramePr>
            <a:graphicFrameLocks noChangeAspect="1"/>
          </p:cNvGraphicFramePr>
          <p:nvPr/>
        </p:nvGraphicFramePr>
        <p:xfrm>
          <a:off x="1509713" y="3657600"/>
          <a:ext cx="522446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02" name="Equation" r:id="rId51" imgW="2171520" imgH="507960" progId="Equation.DSMT4">
                  <p:embed/>
                </p:oleObj>
              </mc:Choice>
              <mc:Fallback>
                <p:oleObj name="Equation" r:id="rId51" imgW="2171520" imgH="50796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3657600"/>
                        <a:ext cx="5224462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9"/>
          <p:cNvGraphicFramePr>
            <a:graphicFrameLocks noChangeAspect="1"/>
          </p:cNvGraphicFramePr>
          <p:nvPr/>
        </p:nvGraphicFramePr>
        <p:xfrm>
          <a:off x="6495144" y="4021590"/>
          <a:ext cx="3063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03" name="Equation" r:id="rId53" imgW="126720" imgH="228600" progId="Equation.DSMT4">
                  <p:embed/>
                </p:oleObj>
              </mc:Choice>
              <mc:Fallback>
                <p:oleObj name="Equation" r:id="rId53" imgW="126720" imgH="2286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4" y="4021590"/>
                        <a:ext cx="306387" cy="549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Content Placeholder 7"/>
          <p:cNvSpPr txBox="1">
            <a:spLocks/>
          </p:cNvSpPr>
          <p:nvPr/>
        </p:nvSpPr>
        <p:spPr>
          <a:xfrm>
            <a:off x="7086600" y="3992562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0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0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0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0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0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0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270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0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70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70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270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7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7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270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7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7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7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7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270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7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270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2" dur="500"/>
                                        <p:tgtEl>
                                          <p:spTgt spid="270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5" dur="500"/>
                                        <p:tgtEl>
                                          <p:spTgt spid="270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8" dur="500"/>
                                        <p:tgtEl>
                                          <p:spTgt spid="270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1" dur="500"/>
                                        <p:tgtEl>
                                          <p:spTgt spid="270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4" dur="500"/>
                                        <p:tgtEl>
                                          <p:spTgt spid="270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27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27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27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500"/>
                                        <p:tgtEl>
                                          <p:spTgt spid="27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0" dur="500"/>
                                        <p:tgtEl>
                                          <p:spTgt spid="2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3" dur="500"/>
                                        <p:tgtEl>
                                          <p:spTgt spid="2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6" dur="500"/>
                                        <p:tgtEl>
                                          <p:spTgt spid="2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5" grpId="0"/>
      <p:bldP spid="36" grpId="0"/>
      <p:bldP spid="36" grpId="1"/>
      <p:bldP spid="40" grpId="0" animBg="1"/>
      <p:bldP spid="40" grpId="1" animBg="1"/>
      <p:bldP spid="58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8" grpId="0" animBg="1"/>
      <p:bldP spid="68" grpId="1" animBg="1"/>
      <p:bldP spid="71" grpId="0" animBg="1"/>
      <p:bldP spid="71" grpId="1" animBg="1"/>
      <p:bldP spid="73" grpId="0" animBg="1"/>
      <p:bldP spid="73" grpId="1" animBg="1"/>
      <p:bldP spid="75" grpId="0" animBg="1"/>
      <p:bldP spid="80" grpId="0" animBg="1"/>
      <p:bldP spid="80" grpId="1" animBg="1"/>
      <p:bldP spid="84" grpId="0" animBg="1"/>
      <p:bldP spid="84" grpId="1" animBg="1"/>
      <p:bldP spid="87" grpId="0" animBg="1"/>
      <p:bldP spid="88" grpId="0" animBg="1"/>
      <p:bldP spid="88" grpId="1" animBg="1"/>
      <p:bldP spid="89" grpId="0" animBg="1"/>
      <p:bldP spid="89" grpId="1" animBg="1"/>
      <p:bldP spid="90" grpId="0" animBg="1"/>
      <p:bldP spid="100" grpId="0" animBg="1"/>
      <p:bldP spid="10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Critical Value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1828800" y="1524000"/>
          <a:ext cx="302133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47" name="Equation" r:id="rId6" imgW="1143000" imgH="393700" progId="Equation.DSMT4">
                  <p:embed/>
                </p:oleObj>
              </mc:Choice>
              <mc:Fallback>
                <p:oleObj name="Equation" r:id="rId6" imgW="1143000" imgH="3937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24000"/>
                        <a:ext cx="302133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7"/>
          <p:cNvSpPr txBox="1">
            <a:spLocks/>
          </p:cNvSpPr>
          <p:nvPr/>
        </p:nvSpPr>
        <p:spPr>
          <a:xfrm>
            <a:off x="5181600" y="1676400"/>
            <a:ext cx="1066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(5.7)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4495800" y="2438400"/>
            <a:ext cx="2438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Set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dD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114800" y="2438400"/>
            <a:ext cx="0" cy="762000"/>
          </a:xfrm>
          <a:prstGeom prst="straightConnector1">
            <a:avLst/>
          </a:prstGeom>
          <a:ln w="38100">
            <a:solidFill>
              <a:srgbClr val="000099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2590800" y="4572000"/>
          <a:ext cx="273100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48" name="Equation" r:id="rId8" imgW="1041400" imgH="457200" progId="Equation.DSMT4">
                  <p:embed/>
                </p:oleObj>
              </mc:Choice>
              <mc:Fallback>
                <p:oleObj name="Equation" r:id="rId8" imgW="1041400" imgH="457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572000"/>
                        <a:ext cx="273100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7"/>
          <p:cNvSpPr txBox="1">
            <a:spLocks/>
          </p:cNvSpPr>
          <p:nvPr/>
        </p:nvSpPr>
        <p:spPr>
          <a:xfrm>
            <a:off x="5638800" y="4876800"/>
            <a:ext cx="1295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71368" name="Object 8"/>
          <p:cNvGraphicFramePr>
            <a:graphicFrameLocks noChangeAspect="1"/>
          </p:cNvGraphicFramePr>
          <p:nvPr/>
        </p:nvGraphicFramePr>
        <p:xfrm>
          <a:off x="3038475" y="3471863"/>
          <a:ext cx="23479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49" name="Equation" r:id="rId10" imgW="888840" imgH="203040" progId="Equation.DSMT4">
                  <p:embed/>
                </p:oleObj>
              </mc:Choice>
              <mc:Fallback>
                <p:oleObj name="Equation" r:id="rId10" imgW="888840" imgH="203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3471863"/>
                        <a:ext cx="234791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2" name="Object 12"/>
          <p:cNvGraphicFramePr>
            <a:graphicFrameLocks noChangeAspect="1"/>
          </p:cNvGraphicFramePr>
          <p:nvPr/>
        </p:nvGraphicFramePr>
        <p:xfrm>
          <a:off x="3429000" y="3245758"/>
          <a:ext cx="14081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0" name="Equation" r:id="rId12" imgW="533160" imgH="419040" progId="Equation.DSMT4">
                  <p:embed/>
                </p:oleObj>
              </mc:Choice>
              <mc:Fallback>
                <p:oleObj name="Equation" r:id="rId12" imgW="533160" imgH="419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245758"/>
                        <a:ext cx="1408113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4604658" y="3476172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1373" name="Object 13"/>
          <p:cNvGraphicFramePr>
            <a:graphicFrameLocks noChangeAspect="1"/>
          </p:cNvGraphicFramePr>
          <p:nvPr/>
        </p:nvGraphicFramePr>
        <p:xfrm>
          <a:off x="4586508" y="3399972"/>
          <a:ext cx="10985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1" name="Equation" r:id="rId14" imgW="419040" imgH="241200" progId="Equation.DSMT4">
                  <p:embed/>
                </p:oleObj>
              </mc:Choice>
              <mc:Fallback>
                <p:oleObj name="Equation" r:id="rId14" imgW="41904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508" y="3399972"/>
                        <a:ext cx="10985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4" name="Object 14"/>
          <p:cNvGraphicFramePr>
            <a:graphicFrameLocks noChangeAspect="1"/>
          </p:cNvGraphicFramePr>
          <p:nvPr/>
        </p:nvGraphicFramePr>
        <p:xfrm>
          <a:off x="3360054" y="3443514"/>
          <a:ext cx="533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2" name="Equation" r:id="rId16" imgW="203040" imgH="228600" progId="Equation.DSMT4">
                  <p:embed/>
                </p:oleObj>
              </mc:Choice>
              <mc:Fallback>
                <p:oleObj name="Equation" r:id="rId16" imgW="20304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054" y="3443514"/>
                        <a:ext cx="5334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5.1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 bottle opened to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filled with polluted water has the following characteristics: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4993" name="Object 1"/>
          <p:cNvGraphicFramePr>
            <a:graphicFrameLocks noChangeAspect="1"/>
          </p:cNvGraphicFramePr>
          <p:nvPr/>
        </p:nvGraphicFramePr>
        <p:xfrm>
          <a:off x="609600" y="2590801"/>
          <a:ext cx="2423162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6" name="Equation" r:id="rId5" imgW="1028700" imgH="228600" progId="Equation.DSMT4">
                  <p:embed/>
                </p:oleObj>
              </mc:Choice>
              <mc:Fallback>
                <p:oleObj name="Equation" r:id="rId5" imgW="102870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90801"/>
                        <a:ext cx="2423162" cy="594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3352801" y="2590801"/>
          <a:ext cx="2423162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7" name="Equation" r:id="rId7" imgW="1028700" imgH="228600" progId="Equation.DSMT4">
                  <p:embed/>
                </p:oleObj>
              </mc:Choice>
              <mc:Fallback>
                <p:oleObj name="Equation" r:id="rId7" imgW="10287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2590801"/>
                        <a:ext cx="2423162" cy="594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6111238" y="2590801"/>
          <a:ext cx="2423162" cy="59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8" name="Equation" r:id="rId9" imgW="1028700" imgH="228600" progId="Equation.DSMT4">
                  <p:embed/>
                </p:oleObj>
              </mc:Choice>
              <mc:Fallback>
                <p:oleObj name="Equation" r:id="rId9" imgW="10287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238" y="2590801"/>
                        <a:ext cx="2423162" cy="594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4999" name="Object 7"/>
          <p:cNvGraphicFramePr>
            <a:graphicFrameLocks noChangeAspect="1"/>
          </p:cNvGraphicFramePr>
          <p:nvPr/>
        </p:nvGraphicFramePr>
        <p:xfrm>
          <a:off x="2209800" y="3291839"/>
          <a:ext cx="1828802" cy="59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9" name="Equation" r:id="rId11" imgW="761669" imgH="228501" progId="Equation.DSMT4">
                  <p:embed/>
                </p:oleObj>
              </mc:Choice>
              <mc:Fallback>
                <p:oleObj name="Equation" r:id="rId11" imgW="761669" imgH="228501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91839"/>
                        <a:ext cx="1828802" cy="5943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5001" name="Object 9"/>
          <p:cNvGraphicFramePr>
            <a:graphicFrameLocks noChangeAspect="1"/>
          </p:cNvGraphicFramePr>
          <p:nvPr/>
        </p:nvGraphicFramePr>
        <p:xfrm>
          <a:off x="5181600" y="3276600"/>
          <a:ext cx="213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0" name="Equation" r:id="rId13" imgW="761669" imgH="203112" progId="Equation.DSMT4">
                  <p:embed/>
                </p:oleObj>
              </mc:Choice>
              <mc:Fallback>
                <p:oleObj name="Equation" r:id="rId13" imgW="761669" imgH="203112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276600"/>
                        <a:ext cx="21336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7"/>
          <p:cNvSpPr txBox="1">
            <a:spLocks/>
          </p:cNvSpPr>
          <p:nvPr/>
        </p:nvSpPr>
        <p:spPr>
          <a:xfrm>
            <a:off x="457200" y="41148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800"/>
              </a:spcBef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Find          and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MY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after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(a) 1/3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s;   (b) 5/3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s;   (c) 1/3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s. </a:t>
            </a:r>
          </a:p>
          <a:p>
            <a:pPr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Also, find the critical time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, critical DO deficit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MY" sz="32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and critical DO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5003" name="Object 11"/>
          <p:cNvGraphicFramePr>
            <a:graphicFrameLocks noChangeAspect="1"/>
          </p:cNvGraphicFramePr>
          <p:nvPr/>
        </p:nvGraphicFramePr>
        <p:xfrm>
          <a:off x="1524000" y="4114800"/>
          <a:ext cx="79130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1" name="Equation" r:id="rId15" imgW="291973" imgH="253890" progId="Equation.DSMT4">
                  <p:embed/>
                </p:oleObj>
              </mc:Choice>
              <mc:Fallback>
                <p:oleObj name="Equation" r:id="rId15" imgW="291973" imgH="25389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14800"/>
                        <a:ext cx="79130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5.1 – Solution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620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First, list the relevant equations: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6264" name="Object 8"/>
          <p:cNvGraphicFramePr>
            <a:graphicFrameLocks noChangeAspect="1"/>
          </p:cNvGraphicFramePr>
          <p:nvPr/>
        </p:nvGraphicFramePr>
        <p:xfrm>
          <a:off x="533399" y="1905000"/>
          <a:ext cx="5340983" cy="2522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7" name="Equation" r:id="rId5" imgW="2768400" imgH="1371600" progId="Equation.DSMT4">
                  <p:embed/>
                </p:oleObj>
              </mc:Choice>
              <mc:Fallback>
                <p:oleObj name="Equation" r:id="rId5" imgW="2768400" imgH="1371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99" y="1905000"/>
                        <a:ext cx="5340983" cy="25223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6268" name="Object 12"/>
          <p:cNvGraphicFramePr>
            <a:graphicFrameLocks noChangeAspect="1"/>
          </p:cNvGraphicFramePr>
          <p:nvPr/>
        </p:nvGraphicFramePr>
        <p:xfrm>
          <a:off x="609600" y="4419600"/>
          <a:ext cx="4287747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8" name="Equation" r:id="rId7" imgW="2260440" imgH="1244520" progId="Equation.DSMT4">
                  <p:embed/>
                </p:oleObj>
              </mc:Choice>
              <mc:Fallback>
                <p:oleObj name="Equation" r:id="rId7" imgW="2260440" imgH="124452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4287747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Content Placeholder 7"/>
          <p:cNvSpPr txBox="1">
            <a:spLocks/>
          </p:cNvSpPr>
          <p:nvPr/>
        </p:nvSpPr>
        <p:spPr>
          <a:xfrm>
            <a:off x="5943600" y="1752600"/>
            <a:ext cx="32004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Find          and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MY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MY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after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/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(a) 1/3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s;   </a:t>
            </a:r>
          </a:p>
          <a:p>
            <a:pPr marL="514350" indent="-514350"/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(b) 5/3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s;   </a:t>
            </a:r>
          </a:p>
          <a:p>
            <a:pPr marL="514350" indent="-514350"/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(c) 1/3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s. </a:t>
            </a:r>
          </a:p>
          <a:p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Also, find the critical time </a:t>
            </a:r>
            <a:r>
              <a:rPr lang="en-MY" sz="3200" i="1" dirty="0" err="1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3200" i="1" baseline="-25000" dirty="0" err="1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, critical DO deficit </a:t>
            </a:r>
            <a:r>
              <a:rPr lang="en-MY" sz="3200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MY" sz="3200" i="1" baseline="-25000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and critical DO </a:t>
            </a:r>
            <a:r>
              <a:rPr lang="en-MY" sz="3200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i="1" baseline="-25000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6270" name="Object 14"/>
          <p:cNvGraphicFramePr>
            <a:graphicFrameLocks noChangeAspect="1"/>
          </p:cNvGraphicFramePr>
          <p:nvPr/>
        </p:nvGraphicFramePr>
        <p:xfrm>
          <a:off x="6858000" y="1757680"/>
          <a:ext cx="7905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9" name="Equation" r:id="rId9" imgW="291960" imgH="253800" progId="Equation.DSMT4">
                  <p:embed/>
                </p:oleObj>
              </mc:Choice>
              <mc:Fallback>
                <p:oleObj name="Equation" r:id="rId9" imgW="291960" imgH="2538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757680"/>
                        <a:ext cx="79057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5.1 – Solution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380999" y="1143000"/>
          <a:ext cx="6283569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8" name="Equation" r:id="rId5" imgW="2552700" imgH="228600" progId="Equation.DSMT4">
                  <p:embed/>
                </p:oleObj>
              </mc:Choice>
              <mc:Fallback>
                <p:oleObj name="Equation" r:id="rId5" imgW="25527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1143000"/>
                        <a:ext cx="6283569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86" name="Object 6"/>
          <p:cNvGraphicFramePr>
            <a:graphicFrameLocks noChangeAspect="1"/>
          </p:cNvGraphicFramePr>
          <p:nvPr/>
        </p:nvGraphicFramePr>
        <p:xfrm>
          <a:off x="381000" y="1676400"/>
          <a:ext cx="450166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9" name="Equation" r:id="rId7" imgW="1816100" imgH="228600" progId="Equation.DSMT4">
                  <p:embed/>
                </p:oleObj>
              </mc:Choice>
              <mc:Fallback>
                <p:oleObj name="Equation" r:id="rId7" imgW="18161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76400"/>
                        <a:ext cx="4501662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381000" y="2286000"/>
            <a:ext cx="39437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(a)	After 1/3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10</a:t>
            </a:r>
            <a:r>
              <a:rPr kumimoji="0" lang="en-US" sz="3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4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s 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89" name="Object 9"/>
          <p:cNvGraphicFramePr>
            <a:graphicFrameLocks noChangeAspect="1"/>
          </p:cNvGraphicFramePr>
          <p:nvPr/>
        </p:nvGraphicFramePr>
        <p:xfrm>
          <a:off x="1371600" y="2819400"/>
          <a:ext cx="544982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0" name="Equation" r:id="rId9" imgW="2857320" imgH="482400" progId="Equation.DSMT4">
                  <p:embed/>
                </p:oleObj>
              </mc:Choice>
              <mc:Fallback>
                <p:oleObj name="Equation" r:id="rId9" imgW="2857320" imgH="4824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19400"/>
                        <a:ext cx="5449824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91" name="Object 11"/>
          <p:cNvGraphicFramePr>
            <a:graphicFrameLocks noChangeAspect="1"/>
          </p:cNvGraphicFramePr>
          <p:nvPr/>
        </p:nvGraphicFramePr>
        <p:xfrm>
          <a:off x="1371600" y="3733800"/>
          <a:ext cx="5192488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1" name="Equation" r:id="rId11" imgW="3022600" imgH="482600" progId="Equation.DSMT4">
                  <p:embed/>
                </p:oleObj>
              </mc:Choice>
              <mc:Fallback>
                <p:oleObj name="Equation" r:id="rId11" imgW="3022600" imgH="482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733800"/>
                        <a:ext cx="5192488" cy="8164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93" name="Object 13"/>
          <p:cNvGraphicFramePr>
            <a:graphicFrameLocks noChangeAspect="1"/>
          </p:cNvGraphicFramePr>
          <p:nvPr/>
        </p:nvGraphicFramePr>
        <p:xfrm>
          <a:off x="1393825" y="4495800"/>
          <a:ext cx="69881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2" name="Equation" r:id="rId13" imgW="4305240" imgH="711000" progId="Equation.DSMT4">
                  <p:embed/>
                </p:oleObj>
              </mc:Choice>
              <mc:Fallback>
                <p:oleObj name="Equation" r:id="rId13" imgW="4305240" imgH="7110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4495800"/>
                        <a:ext cx="6988175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7295" name="Object 15"/>
          <p:cNvGraphicFramePr>
            <a:graphicFrameLocks noChangeAspect="1"/>
          </p:cNvGraphicFramePr>
          <p:nvPr/>
        </p:nvGraphicFramePr>
        <p:xfrm>
          <a:off x="1306284" y="5856514"/>
          <a:ext cx="4865916" cy="84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3" name="Equation" r:id="rId15" imgW="2857320" imgH="457200" progId="Equation.DSMT4">
                  <p:embed/>
                </p:oleObj>
              </mc:Choice>
              <mc:Fallback>
                <p:oleObj name="Equation" r:id="rId15" imgW="2857320" imgH="457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284" y="5856514"/>
                        <a:ext cx="4865916" cy="849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5.1 – Solution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152400" y="1219200"/>
            <a:ext cx="39100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(b)	After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5/3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s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1143000" y="1981200"/>
          <a:ext cx="2743200" cy="1748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6" name="Equation" r:id="rId5" imgW="965160" imgH="660240" progId="Equation.DSMT4">
                  <p:embed/>
                </p:oleObj>
              </mc:Choice>
              <mc:Fallback>
                <p:oleObj name="Equation" r:id="rId5" imgW="965160" imgH="6602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81200"/>
                        <a:ext cx="2743200" cy="17481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52400" y="4114800"/>
            <a:ext cx="39100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(c)	After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1/3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  <a:sym typeface="Symbol"/>
              </a:rPr>
              <a:t>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en-MY" sz="3200" baseline="30000" dirty="0" smtClean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s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3" name="Object 8"/>
          <p:cNvGraphicFramePr>
            <a:graphicFrameLocks noChangeAspect="1"/>
          </p:cNvGraphicFramePr>
          <p:nvPr/>
        </p:nvGraphicFramePr>
        <p:xfrm>
          <a:off x="1160463" y="4876800"/>
          <a:ext cx="2706687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7" name="Equation" r:id="rId7" imgW="952200" imgH="660240" progId="Equation.DSMT4">
                  <p:embed/>
                </p:oleObj>
              </mc:Choice>
              <mc:Fallback>
                <p:oleObj name="Equation" r:id="rId7" imgW="952200" imgH="6602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4876800"/>
                        <a:ext cx="2706687" cy="174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8315" name="Object 11"/>
          <p:cNvGraphicFramePr>
            <a:graphicFrameLocks noChangeAspect="1"/>
          </p:cNvGraphicFramePr>
          <p:nvPr/>
        </p:nvGraphicFramePr>
        <p:xfrm>
          <a:off x="4953000" y="2057400"/>
          <a:ext cx="229772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8" name="Equation" r:id="rId9" imgW="888840" imgH="228600" progId="Equation.DSMT4">
                  <p:embed/>
                </p:oleObj>
              </mc:Choice>
              <mc:Fallback>
                <p:oleObj name="Equation" r:id="rId9" imgW="88884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57400"/>
                        <a:ext cx="2297722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8317" name="Object 13"/>
          <p:cNvGraphicFramePr>
            <a:graphicFrameLocks noChangeAspect="1"/>
          </p:cNvGraphicFramePr>
          <p:nvPr/>
        </p:nvGraphicFramePr>
        <p:xfrm>
          <a:off x="4419600" y="3849688"/>
          <a:ext cx="4556125" cy="285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9" name="Equation" r:id="rId11" imgW="1815840" imgH="1117440" progId="Equation.DSMT4">
                  <p:embed/>
                </p:oleObj>
              </mc:Choice>
              <mc:Fallback>
                <p:oleObj name="Equation" r:id="rId11" imgW="1815840" imgH="11174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849688"/>
                        <a:ext cx="4556125" cy="285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4419600" y="1295400"/>
            <a:ext cx="3065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Equation (5.12)	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19600" y="3124200"/>
            <a:ext cx="3065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Equation (5.13)	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191000" y="1219200"/>
            <a:ext cx="0" cy="563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Determined by considering hydrological processes;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advective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flow and dispersion;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addition to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deoxygenation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reaeration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Finite segment method discussed in Chapter 3 can be employed                                             for this purpose.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644501"/>
            <a:ext cx="5029200" cy="221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ms-MY" sz="4000" dirty="0" smtClean="0">
                <a:solidFill>
                  <a:schemeClr val="bg1"/>
                </a:solidFill>
              </a:rPr>
              <a:t>Cheonggyecheon River, South Korea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2" descr="https://inhabitat.com/wp-content/blogs.dir/1/files/2014/11/Cheonggyecheon-River-18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295400"/>
            <a:ext cx="7391400" cy="4914063"/>
          </a:xfrm>
          <a:prstGeom prst="rect">
            <a:avLst/>
          </a:prstGeom>
          <a:noFill/>
        </p:spPr>
      </p:pic>
      <p:pic>
        <p:nvPicPr>
          <p:cNvPr id="12" name="Picture 4" descr="Image result for cheonggyecheon riv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1295399"/>
            <a:ext cx="7391400" cy="4914063"/>
          </a:xfrm>
          <a:prstGeom prst="rect">
            <a:avLst/>
          </a:prstGeom>
          <a:noFill/>
        </p:spPr>
      </p:pic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6354" y="228600"/>
            <a:ext cx="447764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4495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Mass balance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eqn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for BOD in segment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7315200" y="32766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(5.14)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40386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Mass balance </a:t>
            </a:r>
            <a:r>
              <a:rPr kumimoji="0" lang="en-MY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eqn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for DO in segment </a:t>
            </a: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914399" y="4648200"/>
          <a:ext cx="5519577" cy="203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6" name="Equation" r:id="rId5" imgW="2400120" imgH="914400" progId="Equation.DSMT4">
                  <p:embed/>
                </p:oleObj>
              </mc:Choice>
              <mc:Fallback>
                <p:oleObj name="Equation" r:id="rId5" imgW="2400120" imgH="914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4648200"/>
                        <a:ext cx="5519577" cy="20396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7"/>
          <p:cNvSpPr txBox="1">
            <a:spLocks/>
          </p:cNvSpPr>
          <p:nvPr/>
        </p:nvSpPr>
        <p:spPr>
          <a:xfrm>
            <a:off x="7391400" y="6096000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(5.15)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914399" y="1981200"/>
          <a:ext cx="5618271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7" name="Equation" r:id="rId7" imgW="2450880" imgH="888840" progId="Equation.DSMT4">
                  <p:embed/>
                </p:oleObj>
              </mc:Choice>
              <mc:Fallback>
                <p:oleObj name="Equation" r:id="rId7" imgW="2450880" imgH="8888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1981200"/>
                        <a:ext cx="5618271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1981200" y="2133600"/>
            <a:ext cx="28194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4953000" y="2133600"/>
            <a:ext cx="2819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Advective</a:t>
            </a:r>
            <a:r>
              <a:rPr kumimoji="0" lang="en-MY" sz="32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flow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38336" y="4800600"/>
            <a:ext cx="28194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7"/>
          <p:cNvSpPr txBox="1">
            <a:spLocks/>
          </p:cNvSpPr>
          <p:nvPr/>
        </p:nvSpPr>
        <p:spPr>
          <a:xfrm>
            <a:off x="5029200" y="4800600"/>
            <a:ext cx="2819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Advective</a:t>
            </a:r>
            <a:r>
              <a:rPr kumimoji="0" lang="en-MY" sz="32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flow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828800" y="2852736"/>
            <a:ext cx="48006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934200" y="2852736"/>
            <a:ext cx="2057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Dispersion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785936" y="5519736"/>
            <a:ext cx="48006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7010400" y="5519736"/>
            <a:ext cx="2057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Dispersion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28800" y="3395664"/>
            <a:ext cx="20574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7"/>
          <p:cNvSpPr txBox="1">
            <a:spLocks/>
          </p:cNvSpPr>
          <p:nvPr/>
        </p:nvSpPr>
        <p:spPr>
          <a:xfrm>
            <a:off x="4010024" y="3414712"/>
            <a:ext cx="2819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Reaction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785936" y="6119808"/>
            <a:ext cx="3548064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7"/>
          <p:cNvSpPr txBox="1">
            <a:spLocks/>
          </p:cNvSpPr>
          <p:nvPr/>
        </p:nvSpPr>
        <p:spPr>
          <a:xfrm>
            <a:off x="5410200" y="6119808"/>
            <a:ext cx="1752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Reaction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27645" y="0"/>
            <a:ext cx="3116356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7047" name="Object 7"/>
          <p:cNvGraphicFramePr>
            <a:graphicFrameLocks noChangeAspect="1"/>
          </p:cNvGraphicFramePr>
          <p:nvPr/>
        </p:nvGraphicFramePr>
        <p:xfrm>
          <a:off x="1066800" y="1752600"/>
          <a:ext cx="1360714" cy="544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4" name="Equation" r:id="rId6" imgW="494870" imgH="203024" progId="Equation.DSMT4">
                  <p:embed/>
                </p:oleObj>
              </mc:Choice>
              <mc:Fallback>
                <p:oleObj name="Equation" r:id="rId6" imgW="494870" imgH="203024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1360714" cy="544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7049" name="Object 9"/>
          <p:cNvGraphicFramePr>
            <a:graphicFrameLocks noChangeAspect="1"/>
          </p:cNvGraphicFramePr>
          <p:nvPr/>
        </p:nvGraphicFramePr>
        <p:xfrm>
          <a:off x="2819400" y="1447800"/>
          <a:ext cx="1524000" cy="1088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5" name="Equation" r:id="rId8" imgW="520474" imgH="393529" progId="Equation.DSMT4">
                  <p:embed/>
                </p:oleObj>
              </mc:Choice>
              <mc:Fallback>
                <p:oleObj name="Equation" r:id="rId8" imgW="520474" imgH="393529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447800"/>
                        <a:ext cx="1524000" cy="10885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ontent Placeholder 7"/>
          <p:cNvSpPr txBox="1">
            <a:spLocks/>
          </p:cNvSpPr>
          <p:nvPr/>
        </p:nvSpPr>
        <p:spPr>
          <a:xfrm>
            <a:off x="6477000" y="1600200"/>
            <a:ext cx="1752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(5.16)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7052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1925" y="3073256"/>
            <a:ext cx="3952875" cy="309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3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0" y="2908875"/>
            <a:ext cx="4696622" cy="341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162800" cy="56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12192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  0;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Eqns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(5.14) and (5.15) become: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914400" y="2514600"/>
          <a:ext cx="445273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1" name="Equation" r:id="rId5" imgW="1841500" imgH="419100" progId="Equation.DSMT4">
                  <p:embed/>
                </p:oleObj>
              </mc:Choice>
              <mc:Fallback>
                <p:oleObj name="Equation" r:id="rId5" imgW="1841500" imgH="4191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445273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914399" y="4495800"/>
          <a:ext cx="575144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2" name="Equation" r:id="rId7" imgW="2349500" imgH="419100" progId="Equation.DSMT4">
                  <p:embed/>
                </p:oleObj>
              </mc:Choice>
              <mc:Fallback>
                <p:oleObj name="Equation" r:id="rId7" imgW="2349500" imgH="4191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4495800"/>
                        <a:ext cx="5751443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7"/>
          <p:cNvSpPr txBox="1">
            <a:spLocks/>
          </p:cNvSpPr>
          <p:nvPr/>
        </p:nvSpPr>
        <p:spPr>
          <a:xfrm>
            <a:off x="7315200" y="27432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(5.17)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7315200" y="47244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(5.18)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Content Placeholder 10"/>
          <p:cNvSpPr txBox="1">
            <a:spLocks/>
          </p:cNvSpPr>
          <p:nvPr/>
        </p:nvSpPr>
        <p:spPr>
          <a:xfrm>
            <a:off x="5105400" y="1295400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Assume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kumimoji="0" lang="en-US" sz="3200" b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0,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</a:t>
            </a:r>
            <a:r>
              <a:rPr lang="en-US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= 0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0800" y="2514600"/>
            <a:ext cx="1219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667000" y="4419600"/>
            <a:ext cx="1219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10112" y="2743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0"/>
          <p:cNvSpPr txBox="1">
            <a:spLocks/>
          </p:cNvSpPr>
          <p:nvPr/>
        </p:nvSpPr>
        <p:spPr>
          <a:xfrm>
            <a:off x="4953000" y="3657600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Assume </a:t>
            </a:r>
            <a:r>
              <a:rPr kumimoji="0" lang="en-US" sz="3200" b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steady-state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9600" y="2667000"/>
            <a:ext cx="762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81080" y="2801361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9120" y="4648200"/>
            <a:ext cx="762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0600" y="4782561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4953000" y="3505200"/>
          <a:ext cx="21336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3" name="Equation" r:id="rId9" imgW="914400" imgH="431640" progId="Equation.DSMT4">
                  <p:embed/>
                </p:oleObj>
              </mc:Choice>
              <mc:Fallback>
                <p:oleObj name="Equation" r:id="rId9" imgW="91440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505200"/>
                        <a:ext cx="21336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2819400" y="5607050"/>
          <a:ext cx="42672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4" name="Equation" r:id="rId11" imgW="1854000" imgH="431640" progId="Equation.DSMT4">
                  <p:embed/>
                </p:oleObj>
              </mc:Choice>
              <mc:Fallback>
                <p:oleObj name="Equation" r:id="rId11" imgW="185400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607050"/>
                        <a:ext cx="42672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Content Placeholder 7"/>
          <p:cNvSpPr txBox="1">
            <a:spLocks/>
          </p:cNvSpPr>
          <p:nvPr/>
        </p:nvSpPr>
        <p:spPr>
          <a:xfrm>
            <a:off x="7315200" y="36576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(5.19)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" name="Content Placeholder 7"/>
          <p:cNvSpPr txBox="1">
            <a:spLocks/>
          </p:cNvSpPr>
          <p:nvPr/>
        </p:nvSpPr>
        <p:spPr>
          <a:xfrm>
            <a:off x="7315200" y="583565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(5.20)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766760" y="3095624"/>
            <a:ext cx="7848600" cy="0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81056" y="3088485"/>
            <a:ext cx="4760" cy="942976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2000" y="4038600"/>
            <a:ext cx="4038600" cy="0"/>
          </a:xfrm>
          <a:prstGeom prst="line">
            <a:avLst/>
          </a:prstGeom>
          <a:ln w="38100">
            <a:solidFill>
              <a:srgbClr val="00009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2000" y="5062536"/>
            <a:ext cx="7848600" cy="0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781052" y="5076821"/>
            <a:ext cx="0" cy="1060704"/>
          </a:xfrm>
          <a:prstGeom prst="line">
            <a:avLst/>
          </a:pr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62000" y="6134100"/>
            <a:ext cx="1905000" cy="0"/>
          </a:xfrm>
          <a:prstGeom prst="line">
            <a:avLst/>
          </a:prstGeom>
          <a:ln w="38100">
            <a:solidFill>
              <a:srgbClr val="00009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1" grpId="0"/>
      <p:bldP spid="21" grpId="1"/>
      <p:bldP spid="22" grpId="0" animBg="1"/>
      <p:bldP spid="23" grpId="0" animBg="1"/>
      <p:bldP spid="24" grpId="0" animBg="1"/>
      <p:bldP spid="25" grpId="0"/>
      <p:bldP spid="25" grpId="1"/>
      <p:bldP spid="26" grpId="0" animBg="1"/>
      <p:bldP spid="27" grpId="0"/>
      <p:bldP spid="30" grpId="0" animBg="1"/>
      <p:bldP spid="31" grpId="0"/>
      <p:bldP spid="36" grpId="0"/>
      <p:bldP spid="3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5.6  </a:t>
            </a: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BOD-DO Model </a:t>
            </a:r>
            <a:b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MY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River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PA2500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1600200" y="1295400"/>
          <a:ext cx="21336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1" name="Equation" r:id="rId6" imgW="914400" imgH="431640" progId="Equation.DSMT4">
                  <p:embed/>
                </p:oleObj>
              </mc:Choice>
              <mc:Fallback>
                <p:oleObj name="Equation" r:id="rId6" imgW="91440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95400"/>
                        <a:ext cx="21336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1600200" y="2590800"/>
          <a:ext cx="42672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2" name="Equation" r:id="rId8" imgW="1854000" imgH="431640" progId="Equation.DSMT4">
                  <p:embed/>
                </p:oleObj>
              </mc:Choice>
              <mc:Fallback>
                <p:oleObj name="Equation" r:id="rId8" imgW="185400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590800"/>
                        <a:ext cx="42672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7"/>
          <p:cNvSpPr txBox="1">
            <a:spLocks/>
          </p:cNvSpPr>
          <p:nvPr/>
        </p:nvSpPr>
        <p:spPr>
          <a:xfrm>
            <a:off x="7239000" y="14478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(5.19)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7239000" y="27432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(5.20)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533400" y="3733800"/>
          <a:ext cx="3241675" cy="57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3" name="Equation" r:id="rId10" imgW="1307880" imgH="215640" progId="Equation.DSMT4">
                  <p:embed/>
                </p:oleObj>
              </mc:Choice>
              <mc:Fallback>
                <p:oleObj name="Equation" r:id="rId10" imgW="1307880" imgH="215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3241675" cy="570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1219200" y="4419600"/>
          <a:ext cx="4059237" cy="1012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4" name="Equation" r:id="rId12" imgW="1473120" imgH="393480" progId="Equation.DSMT4">
                  <p:embed/>
                </p:oleObj>
              </mc:Choice>
              <mc:Fallback>
                <p:oleObj name="Equation" r:id="rId12" imgW="147312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19600"/>
                        <a:ext cx="4059237" cy="10126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2170" name="Object 10"/>
          <p:cNvGraphicFramePr>
            <a:graphicFrameLocks noChangeAspect="1"/>
          </p:cNvGraphicFramePr>
          <p:nvPr/>
        </p:nvGraphicFramePr>
        <p:xfrm>
          <a:off x="1143000" y="5562600"/>
          <a:ext cx="5991804" cy="1012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5" name="Equation" r:id="rId14" imgW="2273040" imgH="393480" progId="Equation.DSMT4">
                  <p:embed/>
                </p:oleObj>
              </mc:Choice>
              <mc:Fallback>
                <p:oleObj name="Equation" r:id="rId14" imgW="227304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562600"/>
                        <a:ext cx="5991804" cy="10126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ontent Placeholder 7"/>
          <p:cNvSpPr txBox="1">
            <a:spLocks/>
          </p:cNvSpPr>
          <p:nvPr/>
        </p:nvSpPr>
        <p:spPr>
          <a:xfrm>
            <a:off x="7274560" y="44958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(5.22)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1" name="Content Placeholder 7"/>
          <p:cNvSpPr txBox="1">
            <a:spLocks/>
          </p:cNvSpPr>
          <p:nvPr/>
        </p:nvSpPr>
        <p:spPr>
          <a:xfrm>
            <a:off x="7315200" y="57150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(5.23)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2" name="Content Placeholder 7"/>
          <p:cNvSpPr txBox="1">
            <a:spLocks/>
          </p:cNvSpPr>
          <p:nvPr/>
        </p:nvSpPr>
        <p:spPr>
          <a:xfrm>
            <a:off x="7239000" y="3657600"/>
            <a:ext cx="1371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(5.21)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5.2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 uniform river has a velocity of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0.3 m/s and other characteristics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Content Placeholder 7"/>
          <p:cNvSpPr txBox="1">
            <a:spLocks/>
          </p:cNvSpPr>
          <p:nvPr/>
        </p:nvSpPr>
        <p:spPr>
          <a:xfrm>
            <a:off x="457200" y="449580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Find         and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at (a)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= 1 km; (b)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= 5 km; (c)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= 10 km. Also, find the critical time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3200" i="1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, critical DO deficit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MY" sz="32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and critical DO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. Sketch the graph of          and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3192" name="Object 8"/>
          <p:cNvGraphicFramePr>
            <a:graphicFrameLocks noChangeAspect="1"/>
          </p:cNvGraphicFramePr>
          <p:nvPr/>
        </p:nvGraphicFramePr>
        <p:xfrm>
          <a:off x="928577" y="2438400"/>
          <a:ext cx="2348023" cy="57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8" name="Equation" r:id="rId5" imgW="1028700" imgH="228600" progId="Equation.DSMT4">
                  <p:embed/>
                </p:oleObj>
              </mc:Choice>
              <mc:Fallback>
                <p:oleObj name="Equation" r:id="rId5" imgW="102870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577" y="2438400"/>
                        <a:ext cx="2348023" cy="575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3194" name="Object 10"/>
          <p:cNvGraphicFramePr>
            <a:graphicFrameLocks noChangeAspect="1"/>
          </p:cNvGraphicFramePr>
          <p:nvPr/>
        </p:nvGraphicFramePr>
        <p:xfrm>
          <a:off x="3810000" y="2438400"/>
          <a:ext cx="1905000" cy="57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9" name="Equation" r:id="rId7" imgW="838200" imgH="241300" progId="Equation.DSMT4">
                  <p:embed/>
                </p:oleObj>
              </mc:Choice>
              <mc:Fallback>
                <p:oleObj name="Equation" r:id="rId7" imgW="838200" imgH="2413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38400"/>
                        <a:ext cx="1905000" cy="575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6172200" y="2438400"/>
          <a:ext cx="1905000" cy="57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0" name="Equation" r:id="rId9" imgW="825500" imgH="241300" progId="Equation.DSMT4">
                  <p:embed/>
                </p:oleObj>
              </mc:Choice>
              <mc:Fallback>
                <p:oleObj name="Equation" r:id="rId9" imgW="825500" imgH="2413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38400"/>
                        <a:ext cx="1905000" cy="575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Content Placeholder 7"/>
          <p:cNvSpPr txBox="1">
            <a:spLocks/>
          </p:cNvSpPr>
          <p:nvPr/>
        </p:nvSpPr>
        <p:spPr>
          <a:xfrm>
            <a:off x="457200" y="3124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 = 0 km, BOD and DO concentrations are: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3198" name="Object 14"/>
          <p:cNvGraphicFramePr>
            <a:graphicFrameLocks noChangeAspect="1"/>
          </p:cNvGraphicFramePr>
          <p:nvPr/>
        </p:nvGraphicFramePr>
        <p:xfrm>
          <a:off x="1600199" y="3810000"/>
          <a:ext cx="248529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1" name="Equation" r:id="rId11" imgW="1028700" imgH="228600" progId="Equation.DSMT4">
                  <p:embed/>
                </p:oleObj>
              </mc:Choice>
              <mc:Fallback>
                <p:oleObj name="Equation" r:id="rId11" imgW="102870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199" y="3810000"/>
                        <a:ext cx="248529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3200" name="Object 16"/>
          <p:cNvGraphicFramePr>
            <a:graphicFrameLocks noChangeAspect="1"/>
          </p:cNvGraphicFramePr>
          <p:nvPr/>
        </p:nvGraphicFramePr>
        <p:xfrm>
          <a:off x="4648200" y="3810000"/>
          <a:ext cx="248529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2" name="Equation" r:id="rId13" imgW="1028700" imgH="228600" progId="Equation.DSMT4">
                  <p:embed/>
                </p:oleObj>
              </mc:Choice>
              <mc:Fallback>
                <p:oleObj name="Equation" r:id="rId13" imgW="1028700" imgH="228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0"/>
                        <a:ext cx="248529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2" name="Object 18"/>
          <p:cNvGraphicFramePr>
            <a:graphicFrameLocks noChangeAspect="1"/>
          </p:cNvGraphicFramePr>
          <p:nvPr/>
        </p:nvGraphicFramePr>
        <p:xfrm>
          <a:off x="1336040" y="4500880"/>
          <a:ext cx="79851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3" name="Equation" r:id="rId15" imgW="330120" imgH="253800" progId="Equation.DSMT4">
                  <p:embed/>
                </p:oleObj>
              </mc:Choice>
              <mc:Fallback>
                <p:oleObj name="Equation" r:id="rId15" imgW="330120" imgH="253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040" y="4500880"/>
                        <a:ext cx="798512" cy="67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3" name="Object 19"/>
          <p:cNvGraphicFramePr>
            <a:graphicFrameLocks noChangeAspect="1"/>
          </p:cNvGraphicFramePr>
          <p:nvPr/>
        </p:nvGraphicFramePr>
        <p:xfrm>
          <a:off x="2620327" y="5946458"/>
          <a:ext cx="798513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4" name="Equation" r:id="rId17" imgW="330120" imgH="253800" progId="Equation.DSMT4">
                  <p:embed/>
                </p:oleObj>
              </mc:Choice>
              <mc:Fallback>
                <p:oleObj name="Equation" r:id="rId17" imgW="330120" imgH="2538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327" y="5946458"/>
                        <a:ext cx="798513" cy="67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5.2 – Solution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relation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ut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0.3 m/s are used here.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Hence,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1 km is equivalent to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1/3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 10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4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 Thus, all equations used in Example 5.1 are used here with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0.3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This means that the answers here are similar to the answers in Example 5.1 with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ut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0.3 m/s 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019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5.2 – Solution</a:t>
            </a:r>
            <a:endParaRPr lang="en-US" sz="40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Chart 20"/>
          <p:cNvGraphicFramePr/>
          <p:nvPr/>
        </p:nvGraphicFramePr>
        <p:xfrm>
          <a:off x="0" y="1219200"/>
          <a:ext cx="5715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/>
          <p:nvPr/>
        </p:nvGraphicFramePr>
        <p:xfrm>
          <a:off x="0" y="4114800"/>
          <a:ext cx="5715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Rectangle 22"/>
          <p:cNvSpPr/>
          <p:nvPr/>
        </p:nvSpPr>
        <p:spPr>
          <a:xfrm>
            <a:off x="5791200" y="1981200"/>
            <a:ext cx="327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Figure 5.7  BOD and DO concentrations versus time for Example 5.1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91200" y="4953000"/>
            <a:ext cx="327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Figure 5.8  BOD and DO concentrations versus distance for Example 5.2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uzisukiman\Desktop\template pp USM\Last page\purple.jpg"/>
          <p:cNvPicPr>
            <a:picLocks noChangeAspect="1" noChangeArrowheads="1"/>
          </p:cNvPicPr>
          <p:nvPr/>
        </p:nvPicPr>
        <p:blipFill>
          <a:blip r:embed="rId2" cstate="print"/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4379" y="4876800"/>
            <a:ext cx="2569621" cy="1981201"/>
          </a:xfrm>
          <a:prstGeom prst="rect">
            <a:avLst/>
          </a:prstGeom>
          <a:noFill/>
        </p:spPr>
      </p:pic>
      <p:pic>
        <p:nvPicPr>
          <p:cNvPr id="2051" name="Picture 3" descr="C:\Users\fauzisukiman\Desktop\template pp USM\Last page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419600"/>
            <a:ext cx="2278097" cy="1422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438400" y="25908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Monotype Corsiva" pitchFamily="66" charset="0"/>
              </a:rPr>
              <a:t>Thank You</a:t>
            </a:r>
            <a:endParaRPr lang="en-US" sz="600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5056</Words>
  <Application>Microsoft Office PowerPoint</Application>
  <PresentationFormat>On-screen Show (4:3)</PresentationFormat>
  <Paragraphs>1257</Paragraphs>
  <Slides>98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Office Theme</vt:lpstr>
      <vt:lpstr>Equation</vt:lpstr>
      <vt:lpstr>Bitmap Image</vt:lpstr>
      <vt:lpstr>Chart</vt:lpstr>
      <vt:lpstr>BOD-DO Model</vt:lpstr>
      <vt:lpstr>5.1  Biochemical Oxygen Demand (BOD)</vt:lpstr>
      <vt:lpstr>5.1  Biochemical Oxygen Demand (BOD)</vt:lpstr>
      <vt:lpstr>5.1  Biochemical Oxygen Demand (BOD)</vt:lpstr>
      <vt:lpstr>5.1  Biochemical Oxygen Demand (BOD)</vt:lpstr>
      <vt:lpstr>5.1  Biochemical Oxygen Demand (BOD)</vt:lpstr>
      <vt:lpstr>5.2  Dissolved Oxygen (DO)</vt:lpstr>
      <vt:lpstr>5.2  Dissolved Oxygen (DO)</vt:lpstr>
      <vt:lpstr>Cheonggyecheon River, South Korea</vt:lpstr>
      <vt:lpstr>Kunming Waterfall Park, China</vt:lpstr>
      <vt:lpstr>5.2  Dissolved Oxygen (DO)</vt:lpstr>
      <vt:lpstr>5.2  Dissolved Oxygen (DO)</vt:lpstr>
      <vt:lpstr>5.2  Dissolved Oxygen (DO)</vt:lpstr>
      <vt:lpstr>5.2  Dissolved Oxygen (DO)</vt:lpstr>
      <vt:lpstr>5.2  Dissolved Oxygen (DO)</vt:lpstr>
      <vt:lpstr>Primary Production</vt:lpstr>
      <vt:lpstr>Primary Production</vt:lpstr>
      <vt:lpstr>Eutrophication</vt:lpstr>
      <vt:lpstr>Eutrophication</vt:lpstr>
      <vt:lpstr>Eutrophication</vt:lpstr>
      <vt:lpstr>Eutrophication</vt:lpstr>
      <vt:lpstr>Tasik Harapan 2004-2012</vt:lpstr>
      <vt:lpstr>DO in T. Harapan</vt:lpstr>
      <vt:lpstr>Mechanical Aerator</vt:lpstr>
      <vt:lpstr>Mechanical Aerator</vt:lpstr>
      <vt:lpstr>Aerator effect on DO levels in Tasik Harapan </vt:lpstr>
      <vt:lpstr>Mechanical Aerator</vt:lpstr>
      <vt:lpstr>Aerator effect on DO levels in Tasik Harapan </vt:lpstr>
      <vt:lpstr>Aerator effect on DO levels in Tasik Harapan </vt:lpstr>
      <vt:lpstr>Mechanical Aerator</vt:lpstr>
      <vt:lpstr>Role of Mudball &amp; EM Solution</vt:lpstr>
      <vt:lpstr>Tasik Harapan</vt:lpstr>
      <vt:lpstr>Tasik Harapan</vt:lpstr>
      <vt:lpstr>Tasik Harapan</vt:lpstr>
      <vt:lpstr>Reaeration</vt:lpstr>
      <vt:lpstr>5.2  Dissolved Oxygen (DO)</vt:lpstr>
      <vt:lpstr>5.2  Dissolved Oxygen (DO)</vt:lpstr>
      <vt:lpstr>5.2  Dissolved Oxygen (DO)</vt:lpstr>
      <vt:lpstr>5.3  Streeter-Phelps Eqn</vt:lpstr>
      <vt:lpstr>5.3  Streeter-Phelps Eqn</vt:lpstr>
      <vt:lpstr>5.3  Streeter-Phelps Eqn</vt:lpstr>
      <vt:lpstr>Reaeration</vt:lpstr>
      <vt:lpstr>Reaeration</vt:lpstr>
      <vt:lpstr>5.3  Streeter-Phelps Eqn</vt:lpstr>
      <vt:lpstr>5.3.1  BOD Decay Rate α</vt:lpstr>
      <vt:lpstr>Table 5.1  Typical values of the BOD decomposition rate for various levels of treatment</vt:lpstr>
      <vt:lpstr>5.3  Streeter-Phelps Eqn</vt:lpstr>
      <vt:lpstr>5.3.2  BOD Loading </vt:lpstr>
      <vt:lpstr>Table 5.2  Typical loading rates for untreated domestic sewage</vt:lpstr>
      <vt:lpstr>Table 5.2  Typical loading rates for untreated domestic sewage</vt:lpstr>
      <vt:lpstr>5.3.2  BOD Loading </vt:lpstr>
      <vt:lpstr>5.3.2  BOD Loading </vt:lpstr>
      <vt:lpstr>Table 5.3a  Parameter limits of  industrial effluents of Standards A and B</vt:lpstr>
      <vt:lpstr>Table 5.3b  COD limits of  industrial effluents of Standards A and B</vt:lpstr>
      <vt:lpstr>Table 5.3a  Parameter limits of  sewerage effluents of Standards A and B</vt:lpstr>
      <vt:lpstr>5.3  Streeter-Phelps Eqn</vt:lpstr>
      <vt:lpstr>5.3.3  DO Saturation cs</vt:lpstr>
      <vt:lpstr>5.3.3  DO Saturation cs</vt:lpstr>
      <vt:lpstr>5.3  Streeter-Phelps Eqn</vt:lpstr>
      <vt:lpstr>5.3.4  Reaeration Rate </vt:lpstr>
      <vt:lpstr>USEPA Reaeration  Estimation</vt:lpstr>
      <vt:lpstr>Delta Method  Estimation</vt:lpstr>
      <vt:lpstr>5.4  Interim National River WQ Standards</vt:lpstr>
      <vt:lpstr>5.4  Interim National River WQ Standards</vt:lpstr>
      <vt:lpstr>Table 5.4  Classification of rivers in Malaysia</vt:lpstr>
      <vt:lpstr>Table 5.4  Interim National Water Quality Standards for Malaysia</vt:lpstr>
      <vt:lpstr>5.5  BOD-DO Dynamics</vt:lpstr>
      <vt:lpstr>5.5  BOD-DO Dynamics</vt:lpstr>
      <vt:lpstr>BOD-DO Model</vt:lpstr>
      <vt:lpstr>5.5.1  Closed Bottle</vt:lpstr>
      <vt:lpstr>5.5.1  Closed Bottle</vt:lpstr>
      <vt:lpstr>Figure 5.3  BOD and DO levels in a closed bottle</vt:lpstr>
      <vt:lpstr>Figure 5.3  BOD and DO levels in a closed bottle</vt:lpstr>
      <vt:lpstr>5.5.1  Opened Bottle</vt:lpstr>
      <vt:lpstr>5.5.1  Opened Bottle</vt:lpstr>
      <vt:lpstr>Zero Initial BOD</vt:lpstr>
      <vt:lpstr>Figure 5.5  DO concentration and DO deficit in an opened bottle</vt:lpstr>
      <vt:lpstr>Figure 5.5  DO concentration and DO deficit in an opened bottle</vt:lpstr>
      <vt:lpstr>Non-zero Initial BOD</vt:lpstr>
      <vt:lpstr>Non-zero Initial BOD</vt:lpstr>
      <vt:lpstr>Figure 5.6  BOD, DO and DO deficit in the opened bottle</vt:lpstr>
      <vt:lpstr>Critical Time and Value</vt:lpstr>
      <vt:lpstr>Critical Time</vt:lpstr>
      <vt:lpstr>Critical Value</vt:lpstr>
      <vt:lpstr>Example 5.1</vt:lpstr>
      <vt:lpstr>Example 5.1 – Solution</vt:lpstr>
      <vt:lpstr>Example 5.1 – Solution</vt:lpstr>
      <vt:lpstr>Example 5.1 – Solution</vt:lpstr>
      <vt:lpstr>5.6  BOD-DO Model  for River</vt:lpstr>
      <vt:lpstr>5.6  BOD-DO Model  for River</vt:lpstr>
      <vt:lpstr>5.6  BOD-DO Model  for River</vt:lpstr>
      <vt:lpstr>5.6  BOD-DO Model  for River</vt:lpstr>
      <vt:lpstr>5.6  BOD-DO Model  for River</vt:lpstr>
      <vt:lpstr>5.6  BOD-DO Model  for River</vt:lpstr>
      <vt:lpstr>Example 5.2</vt:lpstr>
      <vt:lpstr>Example 5.2 – Solution</vt:lpstr>
      <vt:lpstr>Example 5.2 – Solution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413</cp:revision>
  <dcterms:created xsi:type="dcterms:W3CDTF">2011-03-14T07:23:11Z</dcterms:created>
  <dcterms:modified xsi:type="dcterms:W3CDTF">2018-08-21T06:01:55Z</dcterms:modified>
</cp:coreProperties>
</file>